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1" r:id="rId2"/>
    <p:sldId id="312" r:id="rId3"/>
    <p:sldId id="321" r:id="rId4"/>
    <p:sldId id="289" r:id="rId5"/>
    <p:sldId id="296" r:id="rId6"/>
    <p:sldId id="322" r:id="rId7"/>
    <p:sldId id="310" r:id="rId8"/>
    <p:sldId id="297" r:id="rId9"/>
    <p:sldId id="311" r:id="rId10"/>
    <p:sldId id="325" r:id="rId11"/>
    <p:sldId id="302" r:id="rId12"/>
    <p:sldId id="303" r:id="rId13"/>
    <p:sldId id="300" r:id="rId14"/>
    <p:sldId id="301" r:id="rId15"/>
    <p:sldId id="304" r:id="rId16"/>
    <p:sldId id="305" r:id="rId17"/>
    <p:sldId id="307" r:id="rId18"/>
    <p:sldId id="299" r:id="rId19"/>
    <p:sldId id="298" r:id="rId20"/>
    <p:sldId id="313" r:id="rId21"/>
    <p:sldId id="324" r:id="rId22"/>
    <p:sldId id="314" r:id="rId23"/>
    <p:sldId id="306" r:id="rId24"/>
    <p:sldId id="308" r:id="rId25"/>
    <p:sldId id="326" r:id="rId26"/>
    <p:sldId id="323" r:id="rId27"/>
    <p:sldId id="316" r:id="rId28"/>
    <p:sldId id="317" r:id="rId29"/>
    <p:sldId id="292" r:id="rId30"/>
    <p:sldId id="318" r:id="rId31"/>
    <p:sldId id="319" r:id="rId32"/>
    <p:sldId id="32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8EE"/>
    <a:srgbClr val="0E419C"/>
    <a:srgbClr val="F6B940"/>
    <a:srgbClr val="29A3FF"/>
    <a:srgbClr val="0594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5" d="100"/>
          <a:sy n="85" d="100"/>
        </p:scale>
        <p:origin x="39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www.officeplus.cn/Template/Home.shtml" TargetMode="Externa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669925" y="2150019"/>
            <a:ext cx="4423002"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title style</a:t>
            </a:r>
            <a:endParaRPr lang="zh-CN" altLang="en-US" dirty="0"/>
          </a:p>
        </p:txBody>
      </p:sp>
      <p:sp>
        <p:nvSpPr>
          <p:cNvPr id="9802" name="标题 1"/>
          <p:cNvSpPr>
            <a:spLocks noGrp="1"/>
          </p:cNvSpPr>
          <p:nvPr userDrawn="1">
            <p:ph type="ctrTitle"/>
          </p:nvPr>
        </p:nvSpPr>
        <p:spPr>
          <a:xfrm>
            <a:off x="669925" y="1320800"/>
            <a:ext cx="4423002" cy="698591"/>
          </a:xfrm>
        </p:spPr>
        <p:txBody>
          <a:bodyPr anchor="ctr">
            <a:normAutofit/>
          </a:bodyPr>
          <a:lstStyle>
            <a:lvl1pPr algn="l">
              <a:defRPr sz="4000">
                <a:solidFill>
                  <a:schemeClr val="tx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5" y="3189949"/>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5" y="3453845"/>
            <a:ext cx="2045144" cy="248371"/>
          </a:xfrm>
        </p:spPr>
        <p:txBody>
          <a:bodyPr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60" name="组合 59"/>
          <p:cNvGrpSpPr/>
          <p:nvPr userDrawn="1"/>
        </p:nvGrpSpPr>
        <p:grpSpPr>
          <a:xfrm>
            <a:off x="-12088" y="4794394"/>
            <a:ext cx="12204089" cy="2063607"/>
            <a:chOff x="-12088" y="4794394"/>
            <a:chExt cx="12204089" cy="2063607"/>
          </a:xfrm>
        </p:grpSpPr>
        <p:sp>
          <p:nvSpPr>
            <p:cNvPr id="52" name="任意多边形: 形状 51"/>
            <p:cNvSpPr/>
            <p:nvPr userDrawn="1"/>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p:spPr>
          <p:txBody>
            <a:bodyPr vert="horz" wrap="square" lIns="91440" tIns="45720" rIns="91440" bIns="45720" numCol="1" anchor="t" anchorCtr="0" compatLnSpc="1">
              <a:noAutofit/>
            </a:bodyPr>
            <a:lstStyle/>
            <a:p>
              <a:pPr lvl="0"/>
              <a:endParaRPr lang="zh-CN" altLang="en-US"/>
            </a:p>
          </p:txBody>
        </p:sp>
        <p:sp>
          <p:nvSpPr>
            <p:cNvPr id="54" name="任意多边形: 形状 53"/>
            <p:cNvSpPr/>
            <p:nvPr userDrawn="1"/>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p:spPr>
          <p:txBody>
            <a:bodyPr vert="horz" wrap="square" lIns="91440" tIns="45720" rIns="91440" bIns="45720" numCol="1" anchor="t" anchorCtr="0" compatLnSpc="1">
              <a:noAutofit/>
            </a:bodyPr>
            <a:lstStyle/>
            <a:p>
              <a:endParaRPr lang="zh-CN" altLang="en-US"/>
            </a:p>
          </p:txBody>
        </p:sp>
        <p:sp>
          <p:nvSpPr>
            <p:cNvPr id="56" name="任意多边形: 形状 55"/>
            <p:cNvSpPr/>
            <p:nvPr userDrawn="1"/>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p:spPr>
          <p:txBody>
            <a:bodyPr vert="horz" wrap="square" lIns="91440" tIns="45720" rIns="91440" bIns="45720" numCol="1" anchor="t" anchorCtr="0" compatLnSpc="1">
              <a:noAutofit/>
            </a:bodyPr>
            <a:lstStyle/>
            <a:p>
              <a:pPr lvl="0"/>
              <a:endParaRPr lang="zh-CN" altLang="en-US"/>
            </a:p>
          </p:txBody>
        </p:sp>
        <p:sp>
          <p:nvSpPr>
            <p:cNvPr id="58" name="任意多边形: 形状 57"/>
            <p:cNvSpPr/>
            <p:nvPr userDrawn="1"/>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p:spPr>
          <p:txBody>
            <a:bodyPr vert="horz" wrap="square" lIns="91440" tIns="45720" rIns="91440" bIns="45720" numCol="1" anchor="t" anchorCtr="0" compatLnSpc="1">
              <a:noAutofit/>
            </a:bodyPr>
            <a:lstStyle/>
            <a:p>
              <a:pPr lvl="0"/>
              <a:endParaRPr lang="zh-CN" altLang="en-US" dirty="0"/>
            </a:p>
          </p:txBody>
        </p:sp>
      </p:grpSp>
      <p:grpSp>
        <p:nvGrpSpPr>
          <p:cNvPr id="59" name="组合 58"/>
          <p:cNvGrpSpPr/>
          <p:nvPr userDrawn="1"/>
        </p:nvGrpSpPr>
        <p:grpSpPr>
          <a:xfrm>
            <a:off x="7778078" y="0"/>
            <a:ext cx="4413923" cy="3499502"/>
            <a:chOff x="7778078" y="0"/>
            <a:chExt cx="4413923" cy="3499502"/>
          </a:xfrm>
        </p:grpSpPr>
        <p:sp>
          <p:nvSpPr>
            <p:cNvPr id="42" name="任意多边形: 形状 41"/>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p:spPr>
          <p:txBody>
            <a:bodyPr vert="horz" wrap="square" lIns="91440" tIns="45720" rIns="91440" bIns="45720" numCol="1" anchor="t" anchorCtr="0" compatLnSpc="1">
              <a:noAutofit/>
            </a:bodyPr>
            <a:lstStyle/>
            <a:p>
              <a:endParaRPr lang="zh-CN" altLang="en-US"/>
            </a:p>
          </p:txBody>
        </p:sp>
        <p:sp>
          <p:nvSpPr>
            <p:cNvPr id="40" name="任意多边形: 形状 39"/>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p:spPr>
          <p:txBody>
            <a:bodyPr vert="horz" wrap="square" lIns="91440" tIns="45720" rIns="91440" bIns="45720" numCol="1" anchor="t" anchorCtr="0" compatLnSpc="1">
              <a:noAutofit/>
            </a:bodyPr>
            <a:lstStyle/>
            <a:p>
              <a:endParaRPr lang="zh-CN" altLang="en-US"/>
            </a:p>
          </p:txBody>
        </p:sp>
        <p:sp>
          <p:nvSpPr>
            <p:cNvPr id="38" name="任意多边形: 形状 37"/>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任意多边形: 形状 35"/>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p:spPr>
          <p:txBody>
            <a:bodyPr vert="horz" wrap="square" lIns="91440" tIns="45720" rIns="91440" bIns="45720" numCol="1" anchor="t" anchorCtr="0" compatLnSpc="1">
              <a:noAutofit/>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p:nvPr>
        </p:nvSpPr>
        <p:spPr>
          <a:xfrm>
            <a:off x="1956131" y="2352597"/>
            <a:ext cx="4535055" cy="656792"/>
          </a:xfrm>
        </p:spPr>
        <p:txBody>
          <a:bodyPr anchor="ctr">
            <a:normAutofit/>
          </a:bodyPr>
          <a:lstStyle>
            <a:lvl1pPr algn="ctr">
              <a:defRPr sz="2400" b="1">
                <a:solidFill>
                  <a:srgbClr val="003D6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1950358" y="3233648"/>
            <a:ext cx="4546600" cy="1015623"/>
          </a:xfrm>
        </p:spPr>
        <p:txBody>
          <a:bodyPr anchor="t">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grpSp>
        <p:nvGrpSpPr>
          <p:cNvPr id="9" name="组合 8"/>
          <p:cNvGrpSpPr/>
          <p:nvPr userDrawn="1"/>
        </p:nvGrpSpPr>
        <p:grpSpPr>
          <a:xfrm flipV="1">
            <a:off x="8256760" y="-16020"/>
            <a:ext cx="3935241" cy="6874019"/>
            <a:chOff x="7778078" y="0"/>
            <a:chExt cx="4413923" cy="3499502"/>
          </a:xfrm>
        </p:grpSpPr>
        <p:sp>
          <p:nvSpPr>
            <p:cNvPr id="10" name="任意多边形: 形状 9"/>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p:spPr>
          <p:txBody>
            <a:bodyPr vert="horz" wrap="square" lIns="91440" tIns="45720" rIns="91440" bIns="45720" numCol="1" anchor="t" anchorCtr="0" compatLnSpc="1">
              <a:noAutofit/>
            </a:bodyPr>
            <a:lstStyle/>
            <a:p>
              <a:endParaRPr lang="zh-CN" altLang="en-US"/>
            </a:p>
          </p:txBody>
        </p:sp>
        <p:sp>
          <p:nvSpPr>
            <p:cNvPr id="11" name="任意多边形: 形状 10"/>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p:spPr>
          <p:txBody>
            <a:bodyPr vert="horz" wrap="square" lIns="91440" tIns="45720" rIns="91440" bIns="45720" numCol="1" anchor="t" anchorCtr="0" compatLnSpc="1">
              <a:noAutofit/>
            </a:bodyPr>
            <a:lstStyle/>
            <a:p>
              <a:endParaRPr lang="zh-CN" altLang="en-US"/>
            </a:p>
          </p:txBody>
        </p:sp>
        <p:sp>
          <p:nvSpPr>
            <p:cNvPr id="12" name="任意多边形: 形状 11"/>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3" name="任意多边形: 形状 12"/>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p:spPr>
          <p:txBody>
            <a:bodyPr vert="horz" wrap="square" lIns="91440" tIns="45720" rIns="91440" bIns="45720" numCol="1" anchor="t" anchorCtr="0" compatLnSpc="1">
              <a:noAutofit/>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t>2025/1/2</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t>2025/1/2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299591" y="1502142"/>
            <a:ext cx="3985202" cy="865136"/>
          </a:xfrm>
        </p:spPr>
        <p:txBody>
          <a:bodyPr anchor="ctr">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6299591" y="2930176"/>
            <a:ext cx="3985202"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6299591" y="3245810"/>
            <a:ext cx="3985202" cy="310871"/>
          </a:xfrm>
        </p:spPr>
        <p:txBody>
          <a:bodyPr vert="horz" lIns="91440" tIns="45720" rIns="91440" bIns="45720" rtlCol="0">
            <a:normAutofit/>
          </a:bodyPr>
          <a:lstStyle>
            <a:lvl1pPr marL="0" indent="0" algn="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grpSp>
        <p:nvGrpSpPr>
          <p:cNvPr id="16" name="组合 15"/>
          <p:cNvGrpSpPr/>
          <p:nvPr userDrawn="1"/>
        </p:nvGrpSpPr>
        <p:grpSpPr>
          <a:xfrm flipH="1">
            <a:off x="-1" y="0"/>
            <a:ext cx="3893927" cy="3087232"/>
            <a:chOff x="7778078" y="0"/>
            <a:chExt cx="4413923" cy="3499502"/>
          </a:xfrm>
        </p:grpSpPr>
        <p:sp>
          <p:nvSpPr>
            <p:cNvPr id="17" name="任意多边形: 形状 16"/>
            <p:cNvSpPr/>
            <p:nvPr userDrawn="1"/>
          </p:nvSpPr>
          <p:spPr bwMode="auto">
            <a:xfrm>
              <a:off x="7778078" y="1"/>
              <a:ext cx="4413922" cy="3499501"/>
            </a:xfrm>
            <a:custGeom>
              <a:avLst/>
              <a:gdLst>
                <a:gd name="connsiteX0" fmla="*/ 0 w 4413922"/>
                <a:gd name="connsiteY0" fmla="*/ 0 h 3499501"/>
                <a:gd name="connsiteX1" fmla="*/ 4413922 w 4413922"/>
                <a:gd name="connsiteY1" fmla="*/ 0 h 3499501"/>
                <a:gd name="connsiteX2" fmla="*/ 4413922 w 4413922"/>
                <a:gd name="connsiteY2" fmla="*/ 3499501 h 3499501"/>
              </a:gdLst>
              <a:ahLst/>
              <a:cxnLst>
                <a:cxn ang="0">
                  <a:pos x="connsiteX0" y="connsiteY0"/>
                </a:cxn>
                <a:cxn ang="0">
                  <a:pos x="connsiteX1" y="connsiteY1"/>
                </a:cxn>
                <a:cxn ang="0">
                  <a:pos x="connsiteX2" y="connsiteY2"/>
                </a:cxn>
              </a:cxnLst>
              <a:rect l="l" t="t" r="r" b="b"/>
              <a:pathLst>
                <a:path w="4413922" h="3499501">
                  <a:moveTo>
                    <a:pt x="0" y="0"/>
                  </a:moveTo>
                  <a:lnTo>
                    <a:pt x="4413922" y="0"/>
                  </a:lnTo>
                  <a:lnTo>
                    <a:pt x="4413922" y="3499501"/>
                  </a:lnTo>
                  <a:close/>
                </a:path>
              </a:pathLst>
            </a:custGeom>
            <a:solidFill>
              <a:schemeClr val="accent1">
                <a:lumMod val="40000"/>
                <a:lumOff val="60000"/>
                <a:alpha val="34000"/>
              </a:schemeClr>
            </a:solidFill>
            <a:ln>
              <a:noFill/>
            </a:ln>
          </p:spPr>
          <p:txBody>
            <a:bodyPr vert="horz" wrap="square" lIns="91440" tIns="45720" rIns="91440" bIns="45720" numCol="1" anchor="t" anchorCtr="0" compatLnSpc="1">
              <a:noAutofit/>
            </a:bodyPr>
            <a:lstStyle/>
            <a:p>
              <a:endParaRPr lang="zh-CN" altLang="en-US"/>
            </a:p>
          </p:txBody>
        </p:sp>
        <p:sp>
          <p:nvSpPr>
            <p:cNvPr id="19" name="任意多边形: 形状 18"/>
            <p:cNvSpPr/>
            <p:nvPr userDrawn="1"/>
          </p:nvSpPr>
          <p:spPr bwMode="auto">
            <a:xfrm>
              <a:off x="7821128" y="0"/>
              <a:ext cx="4370872" cy="2993432"/>
            </a:xfrm>
            <a:custGeom>
              <a:avLst/>
              <a:gdLst>
                <a:gd name="connsiteX0" fmla="*/ 0 w 4370872"/>
                <a:gd name="connsiteY0" fmla="*/ 0 h 2993432"/>
                <a:gd name="connsiteX1" fmla="*/ 4370872 w 4370872"/>
                <a:gd name="connsiteY1" fmla="*/ 0 h 2993432"/>
                <a:gd name="connsiteX2" fmla="*/ 4370872 w 4370872"/>
                <a:gd name="connsiteY2" fmla="*/ 2993432 h 2993432"/>
              </a:gdLst>
              <a:ahLst/>
              <a:cxnLst>
                <a:cxn ang="0">
                  <a:pos x="connsiteX0" y="connsiteY0"/>
                </a:cxn>
                <a:cxn ang="0">
                  <a:pos x="connsiteX1" y="connsiteY1"/>
                </a:cxn>
                <a:cxn ang="0">
                  <a:pos x="connsiteX2" y="connsiteY2"/>
                </a:cxn>
              </a:cxnLst>
              <a:rect l="l" t="t" r="r" b="b"/>
              <a:pathLst>
                <a:path w="4370872" h="2993432">
                  <a:moveTo>
                    <a:pt x="0" y="0"/>
                  </a:moveTo>
                  <a:lnTo>
                    <a:pt x="4370872" y="0"/>
                  </a:lnTo>
                  <a:lnTo>
                    <a:pt x="4370872" y="2993432"/>
                  </a:lnTo>
                  <a:close/>
                </a:path>
              </a:pathLst>
            </a:custGeom>
            <a:solidFill>
              <a:schemeClr val="accent1">
                <a:lumMod val="40000"/>
                <a:lumOff val="60000"/>
              </a:schemeClr>
            </a:solidFill>
            <a:ln>
              <a:noFill/>
            </a:ln>
          </p:spPr>
          <p:txBody>
            <a:bodyPr vert="horz" wrap="square" lIns="91440" tIns="45720" rIns="91440" bIns="45720" numCol="1" anchor="t" anchorCtr="0" compatLnSpc="1">
              <a:noAutofit/>
            </a:bodyPr>
            <a:lstStyle/>
            <a:p>
              <a:endParaRPr lang="zh-CN" altLang="en-US"/>
            </a:p>
          </p:txBody>
        </p:sp>
        <p:sp>
          <p:nvSpPr>
            <p:cNvPr id="21" name="任意多边形: 形状 20"/>
            <p:cNvSpPr/>
            <p:nvPr userDrawn="1"/>
          </p:nvSpPr>
          <p:spPr bwMode="auto">
            <a:xfrm>
              <a:off x="7889890" y="1"/>
              <a:ext cx="4302111" cy="2419939"/>
            </a:xfrm>
            <a:custGeom>
              <a:avLst/>
              <a:gdLst>
                <a:gd name="connsiteX0" fmla="*/ 0 w 4302111"/>
                <a:gd name="connsiteY0" fmla="*/ 0 h 2419939"/>
                <a:gd name="connsiteX1" fmla="*/ 4302111 w 4302111"/>
                <a:gd name="connsiteY1" fmla="*/ 0 h 2419939"/>
                <a:gd name="connsiteX2" fmla="*/ 4302111 w 4302111"/>
                <a:gd name="connsiteY2" fmla="*/ 2419939 h 2419939"/>
              </a:gdLst>
              <a:ahLst/>
              <a:cxnLst>
                <a:cxn ang="0">
                  <a:pos x="connsiteX0" y="connsiteY0"/>
                </a:cxn>
                <a:cxn ang="0">
                  <a:pos x="connsiteX1" y="connsiteY1"/>
                </a:cxn>
                <a:cxn ang="0">
                  <a:pos x="connsiteX2" y="connsiteY2"/>
                </a:cxn>
              </a:cxnLst>
              <a:rect l="l" t="t" r="r" b="b"/>
              <a:pathLst>
                <a:path w="4302111" h="2419939">
                  <a:moveTo>
                    <a:pt x="0" y="0"/>
                  </a:moveTo>
                  <a:lnTo>
                    <a:pt x="4302111" y="0"/>
                  </a:lnTo>
                  <a:lnTo>
                    <a:pt x="4302111" y="2419939"/>
                  </a:ln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4" name="任意多边形: 形状 23"/>
            <p:cNvSpPr/>
            <p:nvPr userDrawn="1"/>
          </p:nvSpPr>
          <p:spPr bwMode="auto">
            <a:xfrm>
              <a:off x="7985356" y="0"/>
              <a:ext cx="4206644" cy="1895952"/>
            </a:xfrm>
            <a:custGeom>
              <a:avLst/>
              <a:gdLst>
                <a:gd name="connsiteX0" fmla="*/ 0 w 4206644"/>
                <a:gd name="connsiteY0" fmla="*/ 0 h 1895952"/>
                <a:gd name="connsiteX1" fmla="*/ 4206644 w 4206644"/>
                <a:gd name="connsiteY1" fmla="*/ 0 h 1895952"/>
                <a:gd name="connsiteX2" fmla="*/ 4206644 w 4206644"/>
                <a:gd name="connsiteY2" fmla="*/ 1895952 h 1895952"/>
              </a:gdLst>
              <a:ahLst/>
              <a:cxnLst>
                <a:cxn ang="0">
                  <a:pos x="connsiteX0" y="connsiteY0"/>
                </a:cxn>
                <a:cxn ang="0">
                  <a:pos x="connsiteX1" y="connsiteY1"/>
                </a:cxn>
                <a:cxn ang="0">
                  <a:pos x="connsiteX2" y="connsiteY2"/>
                </a:cxn>
              </a:cxnLst>
              <a:rect l="l" t="t" r="r" b="b"/>
              <a:pathLst>
                <a:path w="4206644" h="1895952">
                  <a:moveTo>
                    <a:pt x="0" y="0"/>
                  </a:moveTo>
                  <a:lnTo>
                    <a:pt x="4206644" y="0"/>
                  </a:lnTo>
                  <a:lnTo>
                    <a:pt x="4206644" y="1895952"/>
                  </a:lnTo>
                  <a:close/>
                </a:path>
              </a:pathLst>
            </a:custGeom>
            <a:solidFill>
              <a:schemeClr val="accent1">
                <a:alpha val="71000"/>
              </a:schemeClr>
            </a:solidFill>
            <a:ln>
              <a:noFill/>
            </a:ln>
          </p:spPr>
          <p:txBody>
            <a:bodyPr vert="horz" wrap="square" lIns="91440" tIns="45720" rIns="91440" bIns="45720" numCol="1" anchor="t" anchorCtr="0" compatLnSpc="1">
              <a:noAutofit/>
            </a:bodyPr>
            <a:lstStyle/>
            <a:p>
              <a:endParaRPr lang="zh-CN" altLang="en-US"/>
            </a:p>
          </p:txBody>
        </p:sp>
      </p:grpSp>
      <p:grpSp>
        <p:nvGrpSpPr>
          <p:cNvPr id="25" name="组合 24"/>
          <p:cNvGrpSpPr/>
          <p:nvPr userDrawn="1"/>
        </p:nvGrpSpPr>
        <p:grpSpPr>
          <a:xfrm flipH="1">
            <a:off x="-12089" y="4291344"/>
            <a:ext cx="12204089" cy="2566658"/>
            <a:chOff x="-12088" y="4794394"/>
            <a:chExt cx="12204089" cy="2063607"/>
          </a:xfrm>
        </p:grpSpPr>
        <p:sp>
          <p:nvSpPr>
            <p:cNvPr id="26" name="任意多边形: 形状 25"/>
            <p:cNvSpPr/>
            <p:nvPr userDrawn="1"/>
          </p:nvSpPr>
          <p:spPr bwMode="auto">
            <a:xfrm>
              <a:off x="554582" y="4942832"/>
              <a:ext cx="11637418" cy="1915168"/>
            </a:xfrm>
            <a:custGeom>
              <a:avLst/>
              <a:gdLst>
                <a:gd name="connsiteX0" fmla="*/ 8612903 w 11637418"/>
                <a:gd name="connsiteY0" fmla="*/ 0 h 1915168"/>
                <a:gd name="connsiteX1" fmla="*/ 11637418 w 11637418"/>
                <a:gd name="connsiteY1" fmla="*/ 1581105 h 1915168"/>
                <a:gd name="connsiteX2" fmla="*/ 11637418 w 11637418"/>
                <a:gd name="connsiteY2" fmla="*/ 1915168 h 1915168"/>
                <a:gd name="connsiteX3" fmla="*/ 0 w 11637418"/>
                <a:gd name="connsiteY3" fmla="*/ 1915168 h 1915168"/>
              </a:gdLst>
              <a:ahLst/>
              <a:cxnLst>
                <a:cxn ang="0">
                  <a:pos x="connsiteX0" y="connsiteY0"/>
                </a:cxn>
                <a:cxn ang="0">
                  <a:pos x="connsiteX1" y="connsiteY1"/>
                </a:cxn>
                <a:cxn ang="0">
                  <a:pos x="connsiteX2" y="connsiteY2"/>
                </a:cxn>
                <a:cxn ang="0">
                  <a:pos x="connsiteX3" y="connsiteY3"/>
                </a:cxn>
              </a:cxnLst>
              <a:rect l="l" t="t" r="r" b="b"/>
              <a:pathLst>
                <a:path w="11637418" h="1915168">
                  <a:moveTo>
                    <a:pt x="8612903" y="0"/>
                  </a:moveTo>
                  <a:lnTo>
                    <a:pt x="11637418" y="1581105"/>
                  </a:lnTo>
                  <a:lnTo>
                    <a:pt x="11637418" y="1915168"/>
                  </a:lnTo>
                  <a:lnTo>
                    <a:pt x="0" y="1915168"/>
                  </a:lnTo>
                  <a:close/>
                </a:path>
              </a:pathLst>
            </a:custGeom>
            <a:solidFill>
              <a:schemeClr val="accent1">
                <a:lumMod val="40000"/>
                <a:lumOff val="60000"/>
                <a:alpha val="34000"/>
              </a:schemeClr>
            </a:solidFill>
            <a:ln>
              <a:noFill/>
            </a:ln>
          </p:spPr>
          <p:txBody>
            <a:bodyPr vert="horz" wrap="square" lIns="91440" tIns="45720" rIns="91440" bIns="45720" numCol="1" anchor="t" anchorCtr="0" compatLnSpc="1">
              <a:noAutofit/>
            </a:bodyPr>
            <a:lstStyle/>
            <a:p>
              <a:pPr lvl="0"/>
              <a:endParaRPr lang="zh-CN" altLang="en-US"/>
            </a:p>
          </p:txBody>
        </p:sp>
        <p:sp>
          <p:nvSpPr>
            <p:cNvPr id="27" name="任意多边形: 形状 26"/>
            <p:cNvSpPr/>
            <p:nvPr userDrawn="1"/>
          </p:nvSpPr>
          <p:spPr bwMode="auto">
            <a:xfrm>
              <a:off x="335096" y="4794394"/>
              <a:ext cx="11856904" cy="2063607"/>
            </a:xfrm>
            <a:custGeom>
              <a:avLst/>
              <a:gdLst>
                <a:gd name="connsiteX0" fmla="*/ 7128328 w 11856904"/>
                <a:gd name="connsiteY0" fmla="*/ 0 h 2063607"/>
                <a:gd name="connsiteX1" fmla="*/ 11856904 w 11856904"/>
                <a:gd name="connsiteY1" fmla="*/ 1832069 h 2063607"/>
                <a:gd name="connsiteX2" fmla="*/ 11856904 w 11856904"/>
                <a:gd name="connsiteY2" fmla="*/ 2063607 h 2063607"/>
                <a:gd name="connsiteX3" fmla="*/ 0 w 11856904"/>
                <a:gd name="connsiteY3" fmla="*/ 2063607 h 2063607"/>
              </a:gdLst>
              <a:ahLst/>
              <a:cxnLst>
                <a:cxn ang="0">
                  <a:pos x="connsiteX0" y="connsiteY0"/>
                </a:cxn>
                <a:cxn ang="0">
                  <a:pos x="connsiteX1" y="connsiteY1"/>
                </a:cxn>
                <a:cxn ang="0">
                  <a:pos x="connsiteX2" y="connsiteY2"/>
                </a:cxn>
                <a:cxn ang="0">
                  <a:pos x="connsiteX3" y="connsiteY3"/>
                </a:cxn>
              </a:cxnLst>
              <a:rect l="l" t="t" r="r" b="b"/>
              <a:pathLst>
                <a:path w="11856904" h="2063607">
                  <a:moveTo>
                    <a:pt x="7128328" y="0"/>
                  </a:moveTo>
                  <a:lnTo>
                    <a:pt x="11856904" y="1832069"/>
                  </a:lnTo>
                  <a:lnTo>
                    <a:pt x="11856904" y="2063607"/>
                  </a:lnTo>
                  <a:lnTo>
                    <a:pt x="0" y="2063607"/>
                  </a:lnTo>
                  <a:close/>
                </a:path>
              </a:pathLst>
            </a:custGeom>
            <a:solidFill>
              <a:schemeClr val="accent2">
                <a:lumMod val="60000"/>
                <a:lumOff val="40000"/>
                <a:alpha val="47000"/>
              </a:schemeClr>
            </a:solidFill>
            <a:ln>
              <a:noFill/>
            </a:ln>
          </p:spPr>
          <p:txBody>
            <a:bodyPr vert="horz" wrap="square" lIns="91440" tIns="45720" rIns="91440" bIns="45720" numCol="1" anchor="t" anchorCtr="0" compatLnSpc="1">
              <a:noAutofit/>
            </a:bodyPr>
            <a:lstStyle/>
            <a:p>
              <a:endParaRPr lang="zh-CN" altLang="en-US"/>
            </a:p>
          </p:txBody>
        </p:sp>
        <p:sp>
          <p:nvSpPr>
            <p:cNvPr id="28" name="任意多边形: 形状 27"/>
            <p:cNvSpPr/>
            <p:nvPr userDrawn="1"/>
          </p:nvSpPr>
          <p:spPr bwMode="auto">
            <a:xfrm>
              <a:off x="139320" y="4847832"/>
              <a:ext cx="12052680" cy="2010168"/>
            </a:xfrm>
            <a:custGeom>
              <a:avLst/>
              <a:gdLst>
                <a:gd name="connsiteX0" fmla="*/ 5073792 w 12052680"/>
                <a:gd name="connsiteY0" fmla="*/ 0 h 2010168"/>
                <a:gd name="connsiteX1" fmla="*/ 12052680 w 12052680"/>
                <a:gd name="connsiteY1" fmla="*/ 1869250 h 2010168"/>
                <a:gd name="connsiteX2" fmla="*/ 12052680 w 12052680"/>
                <a:gd name="connsiteY2" fmla="*/ 2010168 h 2010168"/>
                <a:gd name="connsiteX3" fmla="*/ 0 w 12052680"/>
                <a:gd name="connsiteY3" fmla="*/ 2010168 h 2010168"/>
              </a:gdLst>
              <a:ahLst/>
              <a:cxnLst>
                <a:cxn ang="0">
                  <a:pos x="connsiteX0" y="connsiteY0"/>
                </a:cxn>
                <a:cxn ang="0">
                  <a:pos x="connsiteX1" y="connsiteY1"/>
                </a:cxn>
                <a:cxn ang="0">
                  <a:pos x="connsiteX2" y="connsiteY2"/>
                </a:cxn>
                <a:cxn ang="0">
                  <a:pos x="connsiteX3" y="connsiteY3"/>
                </a:cxn>
              </a:cxnLst>
              <a:rect l="l" t="t" r="r" b="b"/>
              <a:pathLst>
                <a:path w="12052680" h="2010168">
                  <a:moveTo>
                    <a:pt x="5073792" y="0"/>
                  </a:moveTo>
                  <a:lnTo>
                    <a:pt x="12052680" y="1869250"/>
                  </a:lnTo>
                  <a:lnTo>
                    <a:pt x="12052680" y="2010168"/>
                  </a:lnTo>
                  <a:lnTo>
                    <a:pt x="0" y="2010168"/>
                  </a:lnTo>
                  <a:close/>
                </a:path>
              </a:pathLst>
            </a:custGeom>
            <a:solidFill>
              <a:schemeClr val="accent2"/>
            </a:solidFill>
            <a:ln>
              <a:noFill/>
            </a:ln>
          </p:spPr>
          <p:txBody>
            <a:bodyPr vert="horz" wrap="square" lIns="91440" tIns="45720" rIns="91440" bIns="45720" numCol="1" anchor="t" anchorCtr="0" compatLnSpc="1">
              <a:noAutofit/>
            </a:bodyPr>
            <a:lstStyle/>
            <a:p>
              <a:pPr lvl="0"/>
              <a:endParaRPr lang="zh-CN" altLang="en-US"/>
            </a:p>
          </p:txBody>
        </p:sp>
        <p:sp>
          <p:nvSpPr>
            <p:cNvPr id="29" name="任意多边形: 形状 28"/>
            <p:cNvSpPr/>
            <p:nvPr userDrawn="1"/>
          </p:nvSpPr>
          <p:spPr bwMode="auto">
            <a:xfrm>
              <a:off x="-12088" y="5275332"/>
              <a:ext cx="12204089" cy="1582668"/>
            </a:xfrm>
            <a:custGeom>
              <a:avLst/>
              <a:gdLst>
                <a:gd name="connsiteX0" fmla="*/ 2856139 w 12204089"/>
                <a:gd name="connsiteY0" fmla="*/ 0 h 1582668"/>
                <a:gd name="connsiteX1" fmla="*/ 12204089 w 12204089"/>
                <a:gd name="connsiteY1" fmla="*/ 1521377 h 1582668"/>
                <a:gd name="connsiteX2" fmla="*/ 12204089 w 12204089"/>
                <a:gd name="connsiteY2" fmla="*/ 1582668 h 1582668"/>
                <a:gd name="connsiteX3" fmla="*/ 0 w 12204089"/>
                <a:gd name="connsiteY3" fmla="*/ 1582668 h 1582668"/>
              </a:gdLst>
              <a:ahLst/>
              <a:cxnLst>
                <a:cxn ang="0">
                  <a:pos x="connsiteX0" y="connsiteY0"/>
                </a:cxn>
                <a:cxn ang="0">
                  <a:pos x="connsiteX1" y="connsiteY1"/>
                </a:cxn>
                <a:cxn ang="0">
                  <a:pos x="connsiteX2" y="connsiteY2"/>
                </a:cxn>
                <a:cxn ang="0">
                  <a:pos x="connsiteX3" y="connsiteY3"/>
                </a:cxn>
              </a:cxnLst>
              <a:rect l="l" t="t" r="r" b="b"/>
              <a:pathLst>
                <a:path w="12204089" h="1582668">
                  <a:moveTo>
                    <a:pt x="2856139" y="0"/>
                  </a:moveTo>
                  <a:lnTo>
                    <a:pt x="12204089" y="1521377"/>
                  </a:lnTo>
                  <a:lnTo>
                    <a:pt x="12204089" y="1582668"/>
                  </a:lnTo>
                  <a:lnTo>
                    <a:pt x="0" y="1582668"/>
                  </a:lnTo>
                  <a:close/>
                </a:path>
              </a:pathLst>
            </a:custGeom>
            <a:solidFill>
              <a:schemeClr val="accent1">
                <a:alpha val="71000"/>
              </a:schemeClr>
            </a:solidFill>
            <a:ln>
              <a:noFill/>
            </a:ln>
          </p:spPr>
          <p:txBody>
            <a:bodyPr vert="horz" wrap="square" lIns="91440" tIns="45720" rIns="91440" bIns="45720" numCol="1" anchor="t" anchorCtr="0" compatLnSpc="1">
              <a:noAutofit/>
            </a:bodyPr>
            <a:lstStyle/>
            <a:p>
              <a:pPr lvl="0"/>
              <a:endParaRPr lang="zh-CN" altLang="en-US"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2025/1/2</a:t>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已生成极高可信度的说明">
            <a:extLst>
              <a:ext uri="{FF2B5EF4-FFF2-40B4-BE49-F238E27FC236}">
                <a16:creationId xmlns:a16="http://schemas.microsoft.com/office/drawing/2014/main" id="{7CCD29A7-3309-4DEC-B70C-522A2F999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0" name="组合 9">
            <a:extLst>
              <a:ext uri="{FF2B5EF4-FFF2-40B4-BE49-F238E27FC236}">
                <a16:creationId xmlns:a16="http://schemas.microsoft.com/office/drawing/2014/main" id="{39732AF9-1CCC-4AE1-A6A7-046699E3E0F1}"/>
              </a:ext>
            </a:extLst>
          </p:cNvPr>
          <p:cNvGrpSpPr/>
          <p:nvPr/>
        </p:nvGrpSpPr>
        <p:grpSpPr>
          <a:xfrm>
            <a:off x="2688771" y="3998934"/>
            <a:ext cx="6814457" cy="419757"/>
            <a:chOff x="2690949" y="3219121"/>
            <a:chExt cx="6814457" cy="419757"/>
          </a:xfrm>
        </p:grpSpPr>
        <p:pic>
          <p:nvPicPr>
            <p:cNvPr id="5" name="图片 4">
              <a:extLst>
                <a:ext uri="{FF2B5EF4-FFF2-40B4-BE49-F238E27FC236}">
                  <a16:creationId xmlns:a16="http://schemas.microsoft.com/office/drawing/2014/main" id="{03126653-3A00-47CE-AF78-D440431806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7883" y="3219121"/>
              <a:ext cx="420589" cy="419757"/>
            </a:xfrm>
            <a:prstGeom prst="rect">
              <a:avLst/>
            </a:prstGeom>
          </p:spPr>
        </p:pic>
        <p:cxnSp>
          <p:nvCxnSpPr>
            <p:cNvPr id="7" name="直接连接符 6">
              <a:extLst>
                <a:ext uri="{FF2B5EF4-FFF2-40B4-BE49-F238E27FC236}">
                  <a16:creationId xmlns:a16="http://schemas.microsoft.com/office/drawing/2014/main" id="{D47F7153-BD60-4D97-A7B9-190C962B1772}"/>
                </a:ext>
              </a:extLst>
            </p:cNvPr>
            <p:cNvCxnSpPr>
              <a:cxnSpLocks/>
            </p:cNvCxnSpPr>
            <p:nvPr/>
          </p:nvCxnSpPr>
          <p:spPr>
            <a:xfrm>
              <a:off x="2690949" y="3428999"/>
              <a:ext cx="308283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916010B-9EDD-41EF-835F-F4AAC01B5AFF}"/>
                </a:ext>
              </a:extLst>
            </p:cNvPr>
            <p:cNvCxnSpPr>
              <a:cxnSpLocks/>
            </p:cNvCxnSpPr>
            <p:nvPr/>
          </p:nvCxnSpPr>
          <p:spPr>
            <a:xfrm>
              <a:off x="6422572" y="3428999"/>
              <a:ext cx="308283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0E41C179-FC1E-4A8F-A8E6-122EA091CB27}"/>
              </a:ext>
            </a:extLst>
          </p:cNvPr>
          <p:cNvSpPr txBox="1"/>
          <p:nvPr/>
        </p:nvSpPr>
        <p:spPr>
          <a:xfrm>
            <a:off x="2688771" y="2023947"/>
            <a:ext cx="6814456" cy="1877437"/>
          </a:xfrm>
          <a:prstGeom prst="rect">
            <a:avLst/>
          </a:prstGeom>
          <a:noFill/>
        </p:spPr>
        <p:txBody>
          <a:bodyPr wrap="square" rtlCol="0">
            <a:spAutoFit/>
          </a:bodyPr>
          <a:lstStyle/>
          <a:p>
            <a:r>
              <a:rPr lang="en-US" altLang="zh-CN" sz="4000" b="1" dirty="0">
                <a:solidFill>
                  <a:schemeClr val="bg1"/>
                </a:solidFill>
                <a:latin typeface="Adobe Gothic Std B" panose="020B0800000000000000" pitchFamily="34" charset="-128"/>
                <a:ea typeface="Adobe Gothic Std B" panose="020B0800000000000000" pitchFamily="34" charset="-128"/>
              </a:rPr>
              <a:t>Social Network Analysis </a:t>
            </a:r>
          </a:p>
          <a:p>
            <a:pPr algn="ctr"/>
            <a:r>
              <a:rPr lang="en-US" altLang="zh-CN" sz="3600" dirty="0">
                <a:solidFill>
                  <a:schemeClr val="bg1"/>
                </a:solidFill>
                <a:latin typeface="Adobe Gothic Std B" panose="020B0800000000000000" pitchFamily="34" charset="-128"/>
                <a:ea typeface="Adobe Gothic Std B" panose="020B0800000000000000" pitchFamily="34" charset="-128"/>
              </a:rPr>
              <a:t>&amp; </a:t>
            </a:r>
          </a:p>
          <a:p>
            <a:pPr algn="r"/>
            <a:r>
              <a:rPr lang="en-US" altLang="zh-CN" sz="4000" b="1" dirty="0">
                <a:solidFill>
                  <a:schemeClr val="bg1"/>
                </a:solidFill>
                <a:latin typeface="Adobe Gothic Std B" panose="020B0800000000000000" pitchFamily="34" charset="-128"/>
                <a:ea typeface="Adobe Gothic Std B" panose="020B0800000000000000" pitchFamily="34" charset="-128"/>
              </a:rPr>
              <a:t>Community Mining</a:t>
            </a:r>
            <a:endParaRPr lang="zh-CN" altLang="en-US" sz="4000" b="1" dirty="0">
              <a:solidFill>
                <a:schemeClr val="bg1"/>
              </a:solidFill>
              <a:latin typeface="Adobe Gothic Std B" panose="020B0800000000000000" pitchFamily="34" charset="-128"/>
            </a:endParaRPr>
          </a:p>
        </p:txBody>
      </p:sp>
      <p:sp>
        <p:nvSpPr>
          <p:cNvPr id="2" name="文本框 1">
            <a:extLst>
              <a:ext uri="{FF2B5EF4-FFF2-40B4-BE49-F238E27FC236}">
                <a16:creationId xmlns:a16="http://schemas.microsoft.com/office/drawing/2014/main" id="{9910DBD9-A257-0CA8-B3E7-DAB8BE664318}"/>
              </a:ext>
            </a:extLst>
          </p:cNvPr>
          <p:cNvSpPr txBox="1"/>
          <p:nvPr/>
        </p:nvSpPr>
        <p:spPr>
          <a:xfrm>
            <a:off x="3352674" y="4764312"/>
            <a:ext cx="6150553" cy="461665"/>
          </a:xfrm>
          <a:prstGeom prst="rect">
            <a:avLst/>
          </a:prstGeom>
          <a:noFill/>
        </p:spPr>
        <p:txBody>
          <a:bodyPr wrap="square" rtlCol="0">
            <a:spAutoFit/>
          </a:bodyPr>
          <a:lstStyle/>
          <a:p>
            <a:r>
              <a:rPr lang="en-US" altLang="zh-CN" sz="2400" b="1" dirty="0">
                <a:solidFill>
                  <a:schemeClr val="bg1"/>
                </a:solidFill>
                <a:ea typeface="Adobe Gothic Std B" panose="020B0800000000000000" pitchFamily="34" charset="-128"/>
              </a:rPr>
              <a:t>Group members:</a:t>
            </a:r>
            <a:r>
              <a:rPr lang="zh-CN" altLang="en-US" sz="2400" b="1" dirty="0">
                <a:solidFill>
                  <a:schemeClr val="bg1"/>
                </a:solidFill>
                <a:ea typeface="Adobe Gothic Std B" panose="020B0800000000000000" pitchFamily="34" charset="-128"/>
              </a:rPr>
              <a:t>周语诠</a:t>
            </a:r>
            <a:r>
              <a:rPr lang="en-US" altLang="zh-CN" sz="2400" b="1" dirty="0">
                <a:solidFill>
                  <a:schemeClr val="bg1"/>
                </a:solidFill>
                <a:ea typeface="Adobe Gothic Std B" panose="020B0800000000000000" pitchFamily="34" charset="-128"/>
              </a:rPr>
              <a:t>-</a:t>
            </a:r>
            <a:r>
              <a:rPr lang="zh-CN" altLang="en-US" sz="2400" b="1" dirty="0">
                <a:solidFill>
                  <a:schemeClr val="bg1"/>
                </a:solidFill>
                <a:ea typeface="Adobe Gothic Std B" panose="020B0800000000000000" pitchFamily="34" charset="-128"/>
              </a:rPr>
              <a:t>肖振楚</a:t>
            </a:r>
            <a:r>
              <a:rPr lang="en-US" altLang="zh-CN" sz="2400" b="1" dirty="0">
                <a:solidFill>
                  <a:schemeClr val="bg1"/>
                </a:solidFill>
                <a:ea typeface="Adobe Gothic Std B" panose="020B0800000000000000" pitchFamily="34" charset="-128"/>
              </a:rPr>
              <a:t>-</a:t>
            </a:r>
            <a:r>
              <a:rPr lang="zh-CN" altLang="en-US" sz="2400" b="1" dirty="0">
                <a:solidFill>
                  <a:schemeClr val="bg1"/>
                </a:solidFill>
                <a:ea typeface="Adobe Gothic Std B" panose="020B0800000000000000" pitchFamily="34" charset="-128"/>
              </a:rPr>
              <a:t>李波</a:t>
            </a:r>
            <a:endParaRPr lang="zh-CN" altLang="en-US" sz="2400" b="1" dirty="0">
              <a:solidFill>
                <a:schemeClr val="bg1"/>
              </a:solidFill>
            </a:endParaRPr>
          </a:p>
        </p:txBody>
      </p:sp>
    </p:spTree>
    <p:extLst>
      <p:ext uri="{BB962C8B-B14F-4D97-AF65-F5344CB8AC3E}">
        <p14:creationId xmlns:p14="http://schemas.microsoft.com/office/powerpoint/2010/main" val="48576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21C14-F431-CF9E-B247-6883D69E0161}"/>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256430D8-6DFE-29A0-305B-A26C55BA04BB}"/>
              </a:ext>
            </a:extLst>
          </p:cNvPr>
          <p:cNvSpPr/>
          <p:nvPr/>
        </p:nvSpPr>
        <p:spPr>
          <a:xfrm>
            <a:off x="1" y="653140"/>
            <a:ext cx="3334870"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56B6DBC-23C3-9CC1-6103-D8A67CBB086C}"/>
              </a:ext>
            </a:extLst>
          </p:cNvPr>
          <p:cNvSpPr/>
          <p:nvPr/>
        </p:nvSpPr>
        <p:spPr>
          <a:xfrm>
            <a:off x="368300" y="653140"/>
            <a:ext cx="11823699"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CBC68E01-F59A-B697-948D-FED09ED67E5C}"/>
              </a:ext>
            </a:extLst>
          </p:cNvPr>
          <p:cNvSpPr txBox="1"/>
          <p:nvPr/>
        </p:nvSpPr>
        <p:spPr>
          <a:xfrm>
            <a:off x="2128574" y="2875002"/>
            <a:ext cx="7790915" cy="1107996"/>
          </a:xfrm>
          <a:prstGeom prst="rect">
            <a:avLst/>
          </a:prstGeom>
          <a:noFill/>
        </p:spPr>
        <p:txBody>
          <a:bodyPr wrap="none" rtlCol="0">
            <a:spAutoFit/>
          </a:bodyPr>
          <a:lstStyle/>
          <a:p>
            <a:r>
              <a:rPr lang="en-US" altLang="zh-CN" sz="6600" b="1" spc="600" dirty="0">
                <a:solidFill>
                  <a:schemeClr val="tx1">
                    <a:lumMod val="65000"/>
                    <a:lumOff val="35000"/>
                  </a:schemeClr>
                </a:solidFill>
                <a:latin typeface="Century Gothic" panose="020B0502020202020204" pitchFamily="34" charset="0"/>
              </a:rPr>
              <a:t>Node Centrality</a:t>
            </a: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a:extLst>
              <a:ext uri="{FF2B5EF4-FFF2-40B4-BE49-F238E27FC236}">
                <a16:creationId xmlns:a16="http://schemas.microsoft.com/office/drawing/2014/main" id="{A6772665-125F-C4E6-A240-C8A916726E71}"/>
              </a:ext>
            </a:extLst>
          </p:cNvPr>
          <p:cNvCxnSpPr/>
          <p:nvPr/>
        </p:nvCxnSpPr>
        <p:spPr>
          <a:xfrm>
            <a:off x="3859989" y="4184835"/>
            <a:ext cx="4328086"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52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ṡḻîdê"/>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669924" y="248192"/>
            <a:ext cx="10850563" cy="584563"/>
          </a:xfrm>
        </p:spPr>
        <p:txBody>
          <a:bodyPr/>
          <a:lstStyle/>
          <a:p>
            <a:r>
              <a:rPr lang="en-US" altLang="zh-CN" dirty="0">
                <a:solidFill>
                  <a:schemeClr val="bg1"/>
                </a:solidFill>
              </a:rPr>
              <a:t>Node Centrality</a:t>
            </a:r>
            <a:endParaRPr lang="zh-CN" altLang="en-US" dirty="0">
              <a:solidFill>
                <a:schemeClr val="bg1"/>
              </a:solidFill>
            </a:endParaRPr>
          </a:p>
        </p:txBody>
      </p:sp>
      <p:sp>
        <p:nvSpPr>
          <p:cNvPr id="8" name="文本框 7">
            <a:extLst>
              <a:ext uri="{FF2B5EF4-FFF2-40B4-BE49-F238E27FC236}">
                <a16:creationId xmlns:a16="http://schemas.microsoft.com/office/drawing/2014/main" id="{53E7130E-4504-44A7-43DE-31C3A35733C6}"/>
              </a:ext>
            </a:extLst>
          </p:cNvPr>
          <p:cNvSpPr txBox="1"/>
          <p:nvPr/>
        </p:nvSpPr>
        <p:spPr>
          <a:xfrm>
            <a:off x="2564765" y="1479808"/>
            <a:ext cx="3531235" cy="4523105"/>
          </a:xfrm>
          <a:prstGeom prst="rect">
            <a:avLst/>
          </a:prstGeom>
          <a:noFill/>
        </p:spPr>
        <p:txBody>
          <a:bodyPr wrap="square" rtlCol="0">
            <a:spAutoFit/>
          </a:bodyPr>
          <a:lstStyle/>
          <a:p>
            <a:r>
              <a:rPr lang="en-US" altLang="zh-CN" dirty="0"/>
              <a:t>Degree Centrality</a:t>
            </a:r>
          </a:p>
          <a:p>
            <a:endParaRPr lang="en-US" altLang="zh-CN" dirty="0"/>
          </a:p>
          <a:p>
            <a:endParaRPr lang="en-US" altLang="zh-CN" dirty="0"/>
          </a:p>
          <a:p>
            <a:r>
              <a:rPr lang="en-US" altLang="zh-CN" dirty="0"/>
              <a:t>Eigenvector Centrality</a:t>
            </a:r>
          </a:p>
          <a:p>
            <a:endParaRPr lang="en-US" altLang="zh-CN" dirty="0"/>
          </a:p>
          <a:p>
            <a:endParaRPr lang="en-US" altLang="zh-CN" dirty="0"/>
          </a:p>
          <a:p>
            <a:r>
              <a:rPr lang="en-US" altLang="zh-CN" dirty="0"/>
              <a:t>Katz Centrality</a:t>
            </a:r>
          </a:p>
          <a:p>
            <a:endParaRPr lang="en-US" altLang="zh-CN" dirty="0"/>
          </a:p>
          <a:p>
            <a:endParaRPr lang="en-US" altLang="zh-CN" dirty="0"/>
          </a:p>
          <a:p>
            <a:r>
              <a:rPr lang="en-US" altLang="zh-CN" dirty="0"/>
              <a:t>Between Centrality</a:t>
            </a:r>
          </a:p>
          <a:p>
            <a:endParaRPr lang="en-US" altLang="zh-CN" dirty="0"/>
          </a:p>
          <a:p>
            <a:endParaRPr lang="en-US" altLang="zh-CN" dirty="0"/>
          </a:p>
          <a:p>
            <a:r>
              <a:rPr lang="en-US" altLang="zh-CN" dirty="0"/>
              <a:t>Closeness Centrality</a:t>
            </a:r>
          </a:p>
          <a:p>
            <a:endParaRPr lang="en-US" altLang="zh-CN" dirty="0"/>
          </a:p>
          <a:p>
            <a:endParaRPr lang="en-US" altLang="zh-CN" dirty="0"/>
          </a:p>
          <a:p>
            <a:r>
              <a:rPr lang="en-US" altLang="zh-CN" dirty="0" err="1"/>
              <a:t>Pagerank</a:t>
            </a:r>
            <a:r>
              <a:rPr lang="en-US" altLang="zh-CN" dirty="0"/>
              <a:t> Centrality</a:t>
            </a:r>
          </a:p>
        </p:txBody>
      </p:sp>
      <p:pic>
        <p:nvPicPr>
          <p:cNvPr id="9" name="图片 8">
            <a:extLst>
              <a:ext uri="{FF2B5EF4-FFF2-40B4-BE49-F238E27FC236}">
                <a16:creationId xmlns:a16="http://schemas.microsoft.com/office/drawing/2014/main" id="{E4BC1CB4-4A90-990F-B9E1-07290859BDDF}"/>
              </a:ext>
            </a:extLst>
          </p:cNvPr>
          <p:cNvPicPr>
            <a:picLocks/>
          </p:cNvPicPr>
          <p:nvPr/>
        </p:nvPicPr>
        <p:blipFill>
          <a:blip r:embed="rId3"/>
          <a:stretch>
            <a:fillRect/>
          </a:stretch>
        </p:blipFill>
        <p:spPr>
          <a:xfrm>
            <a:off x="6301278" y="2374567"/>
            <a:ext cx="1385732" cy="368300"/>
          </a:xfrm>
          <a:prstGeom prst="rect">
            <a:avLst/>
          </a:prstGeom>
        </p:spPr>
      </p:pic>
      <p:pic>
        <p:nvPicPr>
          <p:cNvPr id="10" name="图片 9">
            <a:extLst>
              <a:ext uri="{FF2B5EF4-FFF2-40B4-BE49-F238E27FC236}">
                <a16:creationId xmlns:a16="http://schemas.microsoft.com/office/drawing/2014/main" id="{CECAECEC-3FC3-C7C2-7EE5-C223B444CA3A}"/>
              </a:ext>
            </a:extLst>
          </p:cNvPr>
          <p:cNvPicPr>
            <a:picLocks/>
          </p:cNvPicPr>
          <p:nvPr/>
        </p:nvPicPr>
        <p:blipFill>
          <a:blip r:embed="rId4"/>
          <a:stretch>
            <a:fillRect/>
          </a:stretch>
        </p:blipFill>
        <p:spPr>
          <a:xfrm>
            <a:off x="6301277" y="1517846"/>
            <a:ext cx="1544205" cy="368300"/>
          </a:xfrm>
          <a:prstGeom prst="rect">
            <a:avLst/>
          </a:prstGeom>
        </p:spPr>
      </p:pic>
      <p:pic>
        <p:nvPicPr>
          <p:cNvPr id="11" name="图片 10">
            <a:extLst>
              <a:ext uri="{FF2B5EF4-FFF2-40B4-BE49-F238E27FC236}">
                <a16:creationId xmlns:a16="http://schemas.microsoft.com/office/drawing/2014/main" id="{16A0C575-2877-3505-CD34-850B1F20B421}"/>
              </a:ext>
            </a:extLst>
          </p:cNvPr>
          <p:cNvPicPr>
            <a:picLocks/>
          </p:cNvPicPr>
          <p:nvPr/>
        </p:nvPicPr>
        <p:blipFill>
          <a:blip r:embed="rId5"/>
          <a:stretch>
            <a:fillRect/>
          </a:stretch>
        </p:blipFill>
        <p:spPr>
          <a:xfrm>
            <a:off x="6301276" y="5451184"/>
            <a:ext cx="3132861" cy="664446"/>
          </a:xfrm>
          <a:prstGeom prst="rect">
            <a:avLst/>
          </a:prstGeom>
        </p:spPr>
      </p:pic>
      <p:pic>
        <p:nvPicPr>
          <p:cNvPr id="12" name="图片 11">
            <a:extLst>
              <a:ext uri="{FF2B5EF4-FFF2-40B4-BE49-F238E27FC236}">
                <a16:creationId xmlns:a16="http://schemas.microsoft.com/office/drawing/2014/main" id="{75B04282-941E-5C95-4AC8-E265358FBB48}"/>
              </a:ext>
            </a:extLst>
          </p:cNvPr>
          <p:cNvPicPr>
            <a:picLocks/>
          </p:cNvPicPr>
          <p:nvPr/>
        </p:nvPicPr>
        <p:blipFill>
          <a:blip r:embed="rId6"/>
          <a:stretch>
            <a:fillRect/>
          </a:stretch>
        </p:blipFill>
        <p:spPr>
          <a:xfrm>
            <a:off x="6301276" y="3801092"/>
            <a:ext cx="2504788" cy="679663"/>
          </a:xfrm>
          <a:prstGeom prst="rect">
            <a:avLst/>
          </a:prstGeom>
        </p:spPr>
      </p:pic>
      <p:pic>
        <p:nvPicPr>
          <p:cNvPr id="13" name="图片 12">
            <a:extLst>
              <a:ext uri="{FF2B5EF4-FFF2-40B4-BE49-F238E27FC236}">
                <a16:creationId xmlns:a16="http://schemas.microsoft.com/office/drawing/2014/main" id="{A055286B-248D-36C1-5316-28D9DFEA8730}"/>
              </a:ext>
            </a:extLst>
          </p:cNvPr>
          <p:cNvPicPr>
            <a:picLocks/>
          </p:cNvPicPr>
          <p:nvPr/>
        </p:nvPicPr>
        <p:blipFill>
          <a:blip r:embed="rId7"/>
          <a:stretch>
            <a:fillRect/>
          </a:stretch>
        </p:blipFill>
        <p:spPr>
          <a:xfrm>
            <a:off x="6301276" y="4665756"/>
            <a:ext cx="2631819" cy="547518"/>
          </a:xfrm>
          <a:prstGeom prst="rect">
            <a:avLst/>
          </a:prstGeom>
        </p:spPr>
      </p:pic>
      <p:pic>
        <p:nvPicPr>
          <p:cNvPr id="14" name="图片 13">
            <a:extLst>
              <a:ext uri="{FF2B5EF4-FFF2-40B4-BE49-F238E27FC236}">
                <a16:creationId xmlns:a16="http://schemas.microsoft.com/office/drawing/2014/main" id="{3C86BEFF-A7FF-7D9D-2182-59F23572DC47}"/>
              </a:ext>
            </a:extLst>
          </p:cNvPr>
          <p:cNvPicPr>
            <a:picLocks/>
          </p:cNvPicPr>
          <p:nvPr/>
        </p:nvPicPr>
        <p:blipFill>
          <a:blip r:embed="rId8"/>
          <a:stretch>
            <a:fillRect/>
          </a:stretch>
        </p:blipFill>
        <p:spPr>
          <a:xfrm>
            <a:off x="6301276" y="3123547"/>
            <a:ext cx="3022026" cy="437823"/>
          </a:xfrm>
          <a:prstGeom prst="rect">
            <a:avLst/>
          </a:prstGeom>
        </p:spPr>
      </p:pic>
    </p:spTree>
    <p:extLst>
      <p:ext uri="{BB962C8B-B14F-4D97-AF65-F5344CB8AC3E}">
        <p14:creationId xmlns:p14="http://schemas.microsoft.com/office/powerpoint/2010/main" val="362800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35A41-1BAC-FE62-8577-3C79DD3B6975}"/>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805D92E8-E577-9BA2-E44A-62ACD42C0891}"/>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95D632A4-1A4E-A40A-CC86-EF64A3A78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64E6D863-375D-8212-D7F1-2EE6DA5CB7F5}"/>
              </a:ext>
            </a:extLst>
          </p:cNvPr>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1615430C-BAC3-A154-0AA9-6D96FB31B361}"/>
              </a:ext>
            </a:extLst>
          </p:cNvPr>
          <p:cNvSpPr>
            <a:spLocks noGrp="1"/>
          </p:cNvSpPr>
          <p:nvPr>
            <p:ph type="title"/>
          </p:nvPr>
        </p:nvSpPr>
        <p:spPr>
          <a:xfrm>
            <a:off x="669924" y="248192"/>
            <a:ext cx="10850563" cy="584563"/>
          </a:xfrm>
        </p:spPr>
        <p:txBody>
          <a:bodyPr/>
          <a:lstStyle/>
          <a:p>
            <a:r>
              <a:rPr lang="en-US" altLang="zh-CN" dirty="0">
                <a:solidFill>
                  <a:schemeClr val="bg1"/>
                </a:solidFill>
              </a:rPr>
              <a:t>Node Centrality</a:t>
            </a:r>
            <a:endParaRPr lang="zh-CN" altLang="en-US" dirty="0">
              <a:solidFill>
                <a:schemeClr val="bg1"/>
              </a:solidFill>
            </a:endParaRPr>
          </a:p>
        </p:txBody>
      </p:sp>
      <p:pic>
        <p:nvPicPr>
          <p:cNvPr id="3" name="图片 2" descr="Degree Centrality_00">
            <a:extLst>
              <a:ext uri="{FF2B5EF4-FFF2-40B4-BE49-F238E27FC236}">
                <a16:creationId xmlns:a16="http://schemas.microsoft.com/office/drawing/2014/main" id="{867E9B23-BD92-A4DB-750E-A75C192306D0}"/>
              </a:ext>
            </a:extLst>
          </p:cNvPr>
          <p:cNvPicPr>
            <a:picLocks noChangeAspect="1"/>
          </p:cNvPicPr>
          <p:nvPr/>
        </p:nvPicPr>
        <p:blipFill>
          <a:blip r:embed="rId3"/>
          <a:stretch>
            <a:fillRect/>
          </a:stretch>
        </p:blipFill>
        <p:spPr>
          <a:xfrm>
            <a:off x="577426" y="1996613"/>
            <a:ext cx="5048267" cy="3604087"/>
          </a:xfrm>
          <a:prstGeom prst="rect">
            <a:avLst/>
          </a:prstGeom>
        </p:spPr>
      </p:pic>
      <p:pic>
        <p:nvPicPr>
          <p:cNvPr id="4" name="图片 3" descr="Eigenvector Centrality_00">
            <a:extLst>
              <a:ext uri="{FF2B5EF4-FFF2-40B4-BE49-F238E27FC236}">
                <a16:creationId xmlns:a16="http://schemas.microsoft.com/office/drawing/2014/main" id="{F59FBD44-B2CB-6481-D018-C55F8794D7D1}"/>
              </a:ext>
            </a:extLst>
          </p:cNvPr>
          <p:cNvPicPr>
            <a:picLocks noChangeAspect="1"/>
          </p:cNvPicPr>
          <p:nvPr/>
        </p:nvPicPr>
        <p:blipFill>
          <a:blip r:embed="rId4"/>
          <a:stretch>
            <a:fillRect/>
          </a:stretch>
        </p:blipFill>
        <p:spPr>
          <a:xfrm>
            <a:off x="6150595" y="1991995"/>
            <a:ext cx="5053965" cy="3608705"/>
          </a:xfrm>
          <a:prstGeom prst="rect">
            <a:avLst/>
          </a:prstGeom>
        </p:spPr>
      </p:pic>
      <p:sp>
        <p:nvSpPr>
          <p:cNvPr id="5" name="文本框 4">
            <a:extLst>
              <a:ext uri="{FF2B5EF4-FFF2-40B4-BE49-F238E27FC236}">
                <a16:creationId xmlns:a16="http://schemas.microsoft.com/office/drawing/2014/main" id="{3B713B24-D269-720D-09FB-C8ED2EB70AB8}"/>
              </a:ext>
            </a:extLst>
          </p:cNvPr>
          <p:cNvSpPr txBox="1"/>
          <p:nvPr/>
        </p:nvSpPr>
        <p:spPr>
          <a:xfrm>
            <a:off x="1982470" y="1376680"/>
            <a:ext cx="4064000" cy="368300"/>
          </a:xfrm>
          <a:prstGeom prst="rect">
            <a:avLst/>
          </a:prstGeom>
          <a:noFill/>
        </p:spPr>
        <p:txBody>
          <a:bodyPr wrap="square" rtlCol="0">
            <a:spAutoFit/>
          </a:bodyPr>
          <a:lstStyle/>
          <a:p>
            <a:r>
              <a:rPr lang="en-US" altLang="zh-CN"/>
              <a:t>Degree Centrality</a:t>
            </a:r>
          </a:p>
        </p:txBody>
      </p:sp>
      <p:sp>
        <p:nvSpPr>
          <p:cNvPr id="78" name="文本框 77">
            <a:extLst>
              <a:ext uri="{FF2B5EF4-FFF2-40B4-BE49-F238E27FC236}">
                <a16:creationId xmlns:a16="http://schemas.microsoft.com/office/drawing/2014/main" id="{EC586E3C-FBFF-3769-B638-4235BC94A406}"/>
              </a:ext>
            </a:extLst>
          </p:cNvPr>
          <p:cNvSpPr txBox="1"/>
          <p:nvPr/>
        </p:nvSpPr>
        <p:spPr>
          <a:xfrm>
            <a:off x="7420610" y="1376680"/>
            <a:ext cx="4064000" cy="368300"/>
          </a:xfrm>
          <a:prstGeom prst="rect">
            <a:avLst/>
          </a:prstGeom>
          <a:noFill/>
        </p:spPr>
        <p:txBody>
          <a:bodyPr wrap="square" rtlCol="0">
            <a:spAutoFit/>
          </a:bodyPr>
          <a:lstStyle/>
          <a:p>
            <a:r>
              <a:rPr lang="en-US" altLang="zh-CN"/>
              <a:t>Eigenvector Centrality</a:t>
            </a:r>
          </a:p>
        </p:txBody>
      </p:sp>
    </p:spTree>
    <p:extLst>
      <p:ext uri="{BB962C8B-B14F-4D97-AF65-F5344CB8AC3E}">
        <p14:creationId xmlns:p14="http://schemas.microsoft.com/office/powerpoint/2010/main" val="110145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ṡḻîdê"/>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669924" y="248192"/>
            <a:ext cx="10850563" cy="584563"/>
          </a:xfrm>
        </p:spPr>
        <p:txBody>
          <a:bodyPr/>
          <a:lstStyle/>
          <a:p>
            <a:r>
              <a:rPr lang="en-US" altLang="zh-CN" dirty="0">
                <a:solidFill>
                  <a:schemeClr val="bg1"/>
                </a:solidFill>
              </a:rPr>
              <a:t>Node Centrality</a:t>
            </a:r>
            <a:endParaRPr lang="zh-CN" altLang="en-US" dirty="0">
              <a:solidFill>
                <a:schemeClr val="bg1"/>
              </a:solidFill>
            </a:endParaRPr>
          </a:p>
        </p:txBody>
      </p:sp>
      <p:sp>
        <p:nvSpPr>
          <p:cNvPr id="5" name="文本框 4"/>
          <p:cNvSpPr txBox="1"/>
          <p:nvPr/>
        </p:nvSpPr>
        <p:spPr>
          <a:xfrm>
            <a:off x="1982470" y="1376680"/>
            <a:ext cx="4064000" cy="368300"/>
          </a:xfrm>
          <a:prstGeom prst="rect">
            <a:avLst/>
          </a:prstGeom>
          <a:noFill/>
        </p:spPr>
        <p:txBody>
          <a:bodyPr wrap="square" rtlCol="0">
            <a:spAutoFit/>
          </a:bodyPr>
          <a:lstStyle/>
          <a:p>
            <a:r>
              <a:rPr lang="en-US" altLang="zh-CN"/>
              <a:t>Katz Centrality</a:t>
            </a:r>
          </a:p>
        </p:txBody>
      </p:sp>
      <p:sp>
        <p:nvSpPr>
          <p:cNvPr id="78" name="文本框 77"/>
          <p:cNvSpPr txBox="1"/>
          <p:nvPr/>
        </p:nvSpPr>
        <p:spPr>
          <a:xfrm>
            <a:off x="7420610" y="1376680"/>
            <a:ext cx="4064000" cy="368300"/>
          </a:xfrm>
          <a:prstGeom prst="rect">
            <a:avLst/>
          </a:prstGeom>
          <a:noFill/>
        </p:spPr>
        <p:txBody>
          <a:bodyPr wrap="square" rtlCol="0">
            <a:spAutoFit/>
          </a:bodyPr>
          <a:lstStyle/>
          <a:p>
            <a:r>
              <a:rPr lang="en-US" altLang="zh-CN" dirty="0"/>
              <a:t>Betweenness Centrality</a:t>
            </a:r>
          </a:p>
        </p:txBody>
      </p:sp>
      <p:pic>
        <p:nvPicPr>
          <p:cNvPr id="8" name="图片 7" descr="Katz Centrality_00"/>
          <p:cNvPicPr>
            <a:picLocks noChangeAspect="1"/>
          </p:cNvPicPr>
          <p:nvPr/>
        </p:nvPicPr>
        <p:blipFill>
          <a:blip r:embed="rId3"/>
          <a:stretch>
            <a:fillRect/>
          </a:stretch>
        </p:blipFill>
        <p:spPr>
          <a:xfrm>
            <a:off x="575310" y="1995805"/>
            <a:ext cx="5051938" cy="3607435"/>
          </a:xfrm>
          <a:prstGeom prst="rect">
            <a:avLst/>
          </a:prstGeom>
        </p:spPr>
      </p:pic>
      <p:pic>
        <p:nvPicPr>
          <p:cNvPr id="9" name="图片 8" descr="Betweenness Centrality_00"/>
          <p:cNvPicPr>
            <a:picLocks noChangeAspect="1"/>
          </p:cNvPicPr>
          <p:nvPr/>
        </p:nvPicPr>
        <p:blipFill>
          <a:blip r:embed="rId4"/>
          <a:stretch>
            <a:fillRect/>
          </a:stretch>
        </p:blipFill>
        <p:spPr>
          <a:xfrm>
            <a:off x="6153298" y="1991360"/>
            <a:ext cx="5059045" cy="3611880"/>
          </a:xfrm>
          <a:prstGeom prst="rect">
            <a:avLst/>
          </a:prstGeom>
        </p:spPr>
      </p:pic>
    </p:spTree>
    <p:extLst>
      <p:ext uri="{BB962C8B-B14F-4D97-AF65-F5344CB8AC3E}">
        <p14:creationId xmlns:p14="http://schemas.microsoft.com/office/powerpoint/2010/main" val="323539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ṡḻîdê"/>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a:xfrm>
            <a:off x="669924" y="248192"/>
            <a:ext cx="10850563" cy="584563"/>
          </a:xfrm>
        </p:spPr>
        <p:txBody>
          <a:bodyPr/>
          <a:lstStyle/>
          <a:p>
            <a:r>
              <a:rPr lang="en-US" altLang="zh-CN" dirty="0">
                <a:solidFill>
                  <a:schemeClr val="bg1"/>
                </a:solidFill>
              </a:rPr>
              <a:t>Node Centrality</a:t>
            </a:r>
            <a:endParaRPr lang="zh-CN" altLang="en-US" dirty="0">
              <a:solidFill>
                <a:schemeClr val="bg1"/>
              </a:solidFill>
            </a:endParaRPr>
          </a:p>
        </p:txBody>
      </p:sp>
      <p:sp>
        <p:nvSpPr>
          <p:cNvPr id="5" name="文本框 4"/>
          <p:cNvSpPr txBox="1"/>
          <p:nvPr/>
        </p:nvSpPr>
        <p:spPr>
          <a:xfrm>
            <a:off x="1982470" y="1376680"/>
            <a:ext cx="4064000" cy="368300"/>
          </a:xfrm>
          <a:prstGeom prst="rect">
            <a:avLst/>
          </a:prstGeom>
          <a:noFill/>
        </p:spPr>
        <p:txBody>
          <a:bodyPr wrap="square" rtlCol="0">
            <a:spAutoFit/>
          </a:bodyPr>
          <a:lstStyle/>
          <a:p>
            <a:r>
              <a:rPr lang="en-US" altLang="zh-CN"/>
              <a:t>Degree Centrality</a:t>
            </a:r>
          </a:p>
        </p:txBody>
      </p:sp>
      <p:sp>
        <p:nvSpPr>
          <p:cNvPr id="78" name="文本框 77"/>
          <p:cNvSpPr txBox="1"/>
          <p:nvPr/>
        </p:nvSpPr>
        <p:spPr>
          <a:xfrm>
            <a:off x="7420610" y="1376680"/>
            <a:ext cx="4064000" cy="368300"/>
          </a:xfrm>
          <a:prstGeom prst="rect">
            <a:avLst/>
          </a:prstGeom>
          <a:noFill/>
        </p:spPr>
        <p:txBody>
          <a:bodyPr wrap="square" rtlCol="0">
            <a:spAutoFit/>
          </a:bodyPr>
          <a:lstStyle/>
          <a:p>
            <a:r>
              <a:rPr lang="en-US" altLang="zh-CN"/>
              <a:t>Eigenvector Centrality</a:t>
            </a:r>
          </a:p>
        </p:txBody>
      </p:sp>
      <p:pic>
        <p:nvPicPr>
          <p:cNvPr id="3" name="图片 2" descr="Closeness Centrality_00"/>
          <p:cNvPicPr>
            <a:picLocks noChangeAspect="1"/>
          </p:cNvPicPr>
          <p:nvPr/>
        </p:nvPicPr>
        <p:blipFill>
          <a:blip r:embed="rId3"/>
          <a:stretch>
            <a:fillRect/>
          </a:stretch>
        </p:blipFill>
        <p:spPr>
          <a:xfrm>
            <a:off x="572769" y="1995805"/>
            <a:ext cx="5058673" cy="3611880"/>
          </a:xfrm>
          <a:prstGeom prst="rect">
            <a:avLst/>
          </a:prstGeom>
        </p:spPr>
      </p:pic>
      <p:pic>
        <p:nvPicPr>
          <p:cNvPr id="4" name="图片 3" descr="Pagerank Centrality_00"/>
          <p:cNvPicPr>
            <a:picLocks noChangeAspect="1"/>
          </p:cNvPicPr>
          <p:nvPr/>
        </p:nvPicPr>
        <p:blipFill>
          <a:blip r:embed="rId4"/>
          <a:stretch>
            <a:fillRect/>
          </a:stretch>
        </p:blipFill>
        <p:spPr>
          <a:xfrm>
            <a:off x="6152530" y="1988185"/>
            <a:ext cx="5067935" cy="3619500"/>
          </a:xfrm>
          <a:prstGeom prst="rect">
            <a:avLst/>
          </a:prstGeom>
        </p:spPr>
      </p:pic>
    </p:spTree>
    <p:extLst>
      <p:ext uri="{BB962C8B-B14F-4D97-AF65-F5344CB8AC3E}">
        <p14:creationId xmlns:p14="http://schemas.microsoft.com/office/powerpoint/2010/main" val="74678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EC47-B477-D72A-9E39-DF0165F7475F}"/>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F56AEFAD-5F6F-F9B7-75C6-47F2507E1AE7}"/>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271D0061-8932-C21D-176B-6056651EFB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8B5F2860-9043-F6C8-14F5-12E5F74EAA67}"/>
              </a:ext>
            </a:extLst>
          </p:cNvPr>
          <p:cNvSpPr/>
          <p:nvPr/>
        </p:nvSpPr>
        <p:spPr>
          <a:xfrm>
            <a:off x="337770"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590B7F97-A296-87BE-A652-69061616C66B}"/>
              </a:ext>
            </a:extLst>
          </p:cNvPr>
          <p:cNvSpPr>
            <a:spLocks noGrp="1"/>
          </p:cNvSpPr>
          <p:nvPr>
            <p:ph type="title"/>
          </p:nvPr>
        </p:nvSpPr>
        <p:spPr>
          <a:xfrm>
            <a:off x="669924" y="248192"/>
            <a:ext cx="10850563" cy="584563"/>
          </a:xfrm>
        </p:spPr>
        <p:txBody>
          <a:bodyPr/>
          <a:lstStyle/>
          <a:p>
            <a:r>
              <a:rPr lang="en-US" altLang="zh-CN" dirty="0">
                <a:solidFill>
                  <a:schemeClr val="bg1"/>
                </a:solidFill>
              </a:rPr>
              <a:t>Metrics</a:t>
            </a:r>
            <a:endParaRPr lang="zh-CN" altLang="en-US" dirty="0">
              <a:solidFill>
                <a:schemeClr val="bg1"/>
              </a:solidFill>
            </a:endParaRPr>
          </a:p>
        </p:txBody>
      </p:sp>
      <p:pic>
        <p:nvPicPr>
          <p:cNvPr id="11" name="图片 10" descr="图表, 散点图&#10;&#10;描述已自动生成">
            <a:extLst>
              <a:ext uri="{FF2B5EF4-FFF2-40B4-BE49-F238E27FC236}">
                <a16:creationId xmlns:a16="http://schemas.microsoft.com/office/drawing/2014/main" id="{D8A7A11B-0CA3-8432-587A-F6AC0E0561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36" y="1028700"/>
            <a:ext cx="4576619" cy="3432464"/>
          </a:xfrm>
          <a:prstGeom prst="rect">
            <a:avLst/>
          </a:prstGeom>
        </p:spPr>
      </p:pic>
      <p:pic>
        <p:nvPicPr>
          <p:cNvPr id="13" name="图片 12" descr="图表, 散点图&#10;&#10;描述已自动生成">
            <a:extLst>
              <a:ext uri="{FF2B5EF4-FFF2-40B4-BE49-F238E27FC236}">
                <a16:creationId xmlns:a16="http://schemas.microsoft.com/office/drawing/2014/main" id="{82B2B677-0AC7-6191-48AD-1AB2A62323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642" y="4461163"/>
            <a:ext cx="2709049" cy="2031787"/>
          </a:xfrm>
          <a:prstGeom prst="rect">
            <a:avLst/>
          </a:prstGeom>
        </p:spPr>
      </p:pic>
      <p:pic>
        <p:nvPicPr>
          <p:cNvPr id="15" name="图片 14" descr="图表, 折线图&#10;&#10;描述已自动生成">
            <a:extLst>
              <a:ext uri="{FF2B5EF4-FFF2-40B4-BE49-F238E27FC236}">
                <a16:creationId xmlns:a16="http://schemas.microsoft.com/office/drawing/2014/main" id="{5C797A7D-5DCB-1715-B0C2-F06363802F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4877" y="4461163"/>
            <a:ext cx="2709049" cy="2031787"/>
          </a:xfrm>
          <a:prstGeom prst="rect">
            <a:avLst/>
          </a:prstGeom>
        </p:spPr>
      </p:pic>
      <p:pic>
        <p:nvPicPr>
          <p:cNvPr id="18" name="图片 17" descr="图表, 散点图&#10;&#10;描述已自动生成">
            <a:extLst>
              <a:ext uri="{FF2B5EF4-FFF2-40B4-BE49-F238E27FC236}">
                <a16:creationId xmlns:a16="http://schemas.microsoft.com/office/drawing/2014/main" id="{7E1EC9BD-B02E-10C1-CAEB-0498B4627A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0937" y="4461163"/>
            <a:ext cx="2709049" cy="2031787"/>
          </a:xfrm>
          <a:prstGeom prst="rect">
            <a:avLst/>
          </a:prstGeom>
        </p:spPr>
      </p:pic>
      <p:graphicFrame>
        <p:nvGraphicFramePr>
          <p:cNvPr id="19" name="表格 18">
            <a:extLst>
              <a:ext uri="{FF2B5EF4-FFF2-40B4-BE49-F238E27FC236}">
                <a16:creationId xmlns:a16="http://schemas.microsoft.com/office/drawing/2014/main" id="{3FC56218-3F49-0699-6897-74062EED126E}"/>
              </a:ext>
            </a:extLst>
          </p:cNvPr>
          <p:cNvGraphicFramePr>
            <a:graphicFrameLocks noGrp="1"/>
          </p:cNvGraphicFramePr>
          <p:nvPr/>
        </p:nvGraphicFramePr>
        <p:xfrm>
          <a:off x="6095205" y="1585342"/>
          <a:ext cx="5106962" cy="2194560"/>
        </p:xfrm>
        <a:graphic>
          <a:graphicData uri="http://schemas.openxmlformats.org/drawingml/2006/table">
            <a:tbl>
              <a:tblPr firstRow="1" bandRow="1">
                <a:tableStyleId>{5C22544A-7EE6-4342-B048-85BDC9FD1C3A}</a:tableStyleId>
              </a:tblPr>
              <a:tblGrid>
                <a:gridCol w="1021392">
                  <a:extLst>
                    <a:ext uri="{9D8B030D-6E8A-4147-A177-3AD203B41FA5}">
                      <a16:colId xmlns:a16="http://schemas.microsoft.com/office/drawing/2014/main" val="1481730697"/>
                    </a:ext>
                  </a:extLst>
                </a:gridCol>
                <a:gridCol w="1094625">
                  <a:extLst>
                    <a:ext uri="{9D8B030D-6E8A-4147-A177-3AD203B41FA5}">
                      <a16:colId xmlns:a16="http://schemas.microsoft.com/office/drawing/2014/main" val="1996251522"/>
                    </a:ext>
                  </a:extLst>
                </a:gridCol>
                <a:gridCol w="1013684">
                  <a:extLst>
                    <a:ext uri="{9D8B030D-6E8A-4147-A177-3AD203B41FA5}">
                      <a16:colId xmlns:a16="http://schemas.microsoft.com/office/drawing/2014/main" val="4263808284"/>
                    </a:ext>
                  </a:extLst>
                </a:gridCol>
                <a:gridCol w="959724">
                  <a:extLst>
                    <a:ext uri="{9D8B030D-6E8A-4147-A177-3AD203B41FA5}">
                      <a16:colId xmlns:a16="http://schemas.microsoft.com/office/drawing/2014/main" val="4257089091"/>
                    </a:ext>
                  </a:extLst>
                </a:gridCol>
                <a:gridCol w="1017537">
                  <a:extLst>
                    <a:ext uri="{9D8B030D-6E8A-4147-A177-3AD203B41FA5}">
                      <a16:colId xmlns:a16="http://schemas.microsoft.com/office/drawing/2014/main" val="605184381"/>
                    </a:ext>
                  </a:extLst>
                </a:gridCol>
              </a:tblGrid>
              <a:tr h="359808">
                <a:tc>
                  <a:txBody>
                    <a:bodyPr/>
                    <a:lstStyle/>
                    <a:p>
                      <a:endParaRPr lang="zh-CN" altLang="en-US" dirty="0"/>
                    </a:p>
                  </a:txBody>
                  <a:tcPr/>
                </a:tc>
                <a:tc>
                  <a:txBody>
                    <a:bodyPr/>
                    <a:lstStyle/>
                    <a:p>
                      <a:r>
                        <a:rPr lang="en-US" altLang="zh-CN" sz="1400" dirty="0"/>
                        <a:t>Facebook</a:t>
                      </a:r>
                      <a:endParaRPr lang="zh-CN" altLang="en-US" sz="1400" dirty="0"/>
                    </a:p>
                  </a:txBody>
                  <a:tcPr/>
                </a:tc>
                <a:tc>
                  <a:txBody>
                    <a:bodyPr/>
                    <a:lstStyle/>
                    <a:p>
                      <a:pPr algn="ctr"/>
                      <a:r>
                        <a:rPr lang="en-US" altLang="zh-CN" sz="1400" dirty="0"/>
                        <a:t>ER</a:t>
                      </a:r>
                      <a:endParaRPr lang="zh-CN" altLang="en-US" sz="1400" dirty="0"/>
                    </a:p>
                  </a:txBody>
                  <a:tcPr/>
                </a:tc>
                <a:tc>
                  <a:txBody>
                    <a:bodyPr/>
                    <a:lstStyle/>
                    <a:p>
                      <a:pPr algn="ctr"/>
                      <a:r>
                        <a:rPr lang="en-US" altLang="zh-CN" sz="1400" dirty="0"/>
                        <a:t>BA</a:t>
                      </a:r>
                      <a:endParaRPr lang="zh-CN" altLang="en-US" dirty="0"/>
                    </a:p>
                  </a:txBody>
                  <a:tcPr/>
                </a:tc>
                <a:tc>
                  <a:txBody>
                    <a:bodyPr/>
                    <a:lstStyle/>
                    <a:p>
                      <a:pPr algn="ctr"/>
                      <a:r>
                        <a:rPr lang="en-US" altLang="zh-CN" sz="1400" dirty="0"/>
                        <a:t>WS</a:t>
                      </a:r>
                      <a:endParaRPr lang="zh-CN" altLang="en-US" dirty="0"/>
                    </a:p>
                  </a:txBody>
                  <a:tcPr/>
                </a:tc>
                <a:extLst>
                  <a:ext uri="{0D108BD9-81ED-4DB2-BD59-A6C34878D82A}">
                    <a16:rowId xmlns:a16="http://schemas.microsoft.com/office/drawing/2014/main" val="3049385104"/>
                  </a:ext>
                </a:extLst>
              </a:tr>
              <a:tr h="359808">
                <a:tc>
                  <a:txBody>
                    <a:bodyPr/>
                    <a:lstStyle/>
                    <a:p>
                      <a:pPr algn="ctr"/>
                      <a:r>
                        <a:rPr lang="en-US" altLang="zh-CN" sz="1400" dirty="0"/>
                        <a:t>Nodes</a:t>
                      </a:r>
                      <a:endParaRPr lang="zh-CN" altLang="en-US" dirty="0"/>
                    </a:p>
                  </a:txBody>
                  <a:tcPr/>
                </a:tc>
                <a:tc>
                  <a:txBody>
                    <a:bodyPr/>
                    <a:lstStyle/>
                    <a:p>
                      <a:pPr algn="ctr"/>
                      <a:r>
                        <a:rPr lang="en-US" altLang="zh-CN" dirty="0"/>
                        <a:t>4039</a:t>
                      </a:r>
                      <a:endParaRPr lang="zh-CN" altLang="en-US" dirty="0"/>
                    </a:p>
                  </a:txBody>
                  <a:tcPr/>
                </a:tc>
                <a:tc>
                  <a:txBody>
                    <a:bodyPr/>
                    <a:lstStyle/>
                    <a:p>
                      <a:pPr algn="ctr"/>
                      <a:r>
                        <a:rPr lang="en-US" altLang="zh-CN" dirty="0"/>
                        <a:t>4039</a:t>
                      </a:r>
                      <a:endParaRPr lang="zh-CN" altLang="en-US" dirty="0"/>
                    </a:p>
                  </a:txBody>
                  <a:tcPr/>
                </a:tc>
                <a:tc>
                  <a:txBody>
                    <a:bodyPr/>
                    <a:lstStyle/>
                    <a:p>
                      <a:pPr algn="ctr"/>
                      <a:r>
                        <a:rPr lang="en-US" altLang="zh-CN" dirty="0"/>
                        <a:t>4039</a:t>
                      </a:r>
                      <a:endParaRPr lang="zh-CN" altLang="en-US" dirty="0"/>
                    </a:p>
                  </a:txBody>
                  <a:tcPr/>
                </a:tc>
                <a:tc>
                  <a:txBody>
                    <a:bodyPr/>
                    <a:lstStyle/>
                    <a:p>
                      <a:pPr algn="ctr"/>
                      <a:r>
                        <a:rPr lang="en-US" altLang="zh-CN" dirty="0"/>
                        <a:t>4039</a:t>
                      </a:r>
                      <a:endParaRPr lang="zh-CN" altLang="en-US" dirty="0"/>
                    </a:p>
                  </a:txBody>
                  <a:tcPr/>
                </a:tc>
                <a:extLst>
                  <a:ext uri="{0D108BD9-81ED-4DB2-BD59-A6C34878D82A}">
                    <a16:rowId xmlns:a16="http://schemas.microsoft.com/office/drawing/2014/main" val="3161938656"/>
                  </a:ext>
                </a:extLst>
              </a:tr>
              <a:tr h="359808">
                <a:tc>
                  <a:txBody>
                    <a:bodyPr/>
                    <a:lstStyle/>
                    <a:p>
                      <a:pPr algn="ctr"/>
                      <a:r>
                        <a:rPr lang="en-US" altLang="zh-CN" sz="1400" dirty="0"/>
                        <a:t>Edges</a:t>
                      </a:r>
                      <a:endParaRPr lang="zh-CN" altLang="en-US" dirty="0"/>
                    </a:p>
                  </a:txBody>
                  <a:tcPr/>
                </a:tc>
                <a:tc>
                  <a:txBody>
                    <a:bodyPr/>
                    <a:lstStyle/>
                    <a:p>
                      <a:pPr algn="ctr"/>
                      <a:r>
                        <a:rPr lang="en-US" altLang="zh-CN" dirty="0"/>
                        <a:t>88234</a:t>
                      </a:r>
                      <a:endParaRPr lang="zh-CN" altLang="en-US" dirty="0"/>
                    </a:p>
                  </a:txBody>
                  <a:tcPr/>
                </a:tc>
                <a:tc>
                  <a:txBody>
                    <a:bodyPr/>
                    <a:lstStyle/>
                    <a:p>
                      <a:pPr algn="ctr"/>
                      <a:r>
                        <a:rPr lang="en-US" altLang="zh-CN" dirty="0"/>
                        <a:t>88163</a:t>
                      </a:r>
                      <a:endParaRPr lang="zh-CN" altLang="en-US" dirty="0"/>
                    </a:p>
                  </a:txBody>
                  <a:tcPr/>
                </a:tc>
                <a:tc>
                  <a:txBody>
                    <a:bodyPr/>
                    <a:lstStyle/>
                    <a:p>
                      <a:pPr algn="ctr"/>
                      <a:r>
                        <a:rPr lang="en-US" altLang="zh-CN" dirty="0"/>
                        <a:t>88374</a:t>
                      </a:r>
                      <a:endParaRPr lang="zh-CN" altLang="en-US" dirty="0"/>
                    </a:p>
                  </a:txBody>
                  <a:tcPr/>
                </a:tc>
                <a:tc>
                  <a:txBody>
                    <a:bodyPr/>
                    <a:lstStyle/>
                    <a:p>
                      <a:pPr algn="ctr"/>
                      <a:r>
                        <a:rPr lang="en-US" altLang="zh-CN" dirty="0"/>
                        <a:t>88858</a:t>
                      </a:r>
                      <a:endParaRPr lang="zh-CN" altLang="en-US" dirty="0"/>
                    </a:p>
                  </a:txBody>
                  <a:tcPr/>
                </a:tc>
                <a:extLst>
                  <a:ext uri="{0D108BD9-81ED-4DB2-BD59-A6C34878D82A}">
                    <a16:rowId xmlns:a16="http://schemas.microsoft.com/office/drawing/2014/main" val="1672645751"/>
                  </a:ext>
                </a:extLst>
              </a:tr>
              <a:tr h="359808">
                <a:tc>
                  <a:txBody>
                    <a:bodyPr/>
                    <a:lstStyle/>
                    <a:p>
                      <a:r>
                        <a:rPr lang="en-US" altLang="zh-CN" sz="1400" dirty="0"/>
                        <a:t>Clustering</a:t>
                      </a:r>
                      <a:endParaRPr lang="zh-CN" altLang="en-US" sz="1400" dirty="0"/>
                    </a:p>
                  </a:txBody>
                  <a:tcPr/>
                </a:tc>
                <a:tc>
                  <a:txBody>
                    <a:bodyPr/>
                    <a:lstStyle/>
                    <a:p>
                      <a:pPr algn="ctr"/>
                      <a:r>
                        <a:rPr lang="en-US" altLang="zh-CN" dirty="0"/>
                        <a:t>0.606</a:t>
                      </a:r>
                      <a:endParaRPr lang="zh-CN" altLang="en-US" dirty="0"/>
                    </a:p>
                  </a:txBody>
                  <a:tcPr/>
                </a:tc>
                <a:tc>
                  <a:txBody>
                    <a:bodyPr/>
                    <a:lstStyle/>
                    <a:p>
                      <a:pPr algn="ctr"/>
                      <a:r>
                        <a:rPr lang="en-US" altLang="zh-CN" dirty="0"/>
                        <a:t>0.011</a:t>
                      </a:r>
                      <a:endParaRPr lang="zh-CN" altLang="en-US" dirty="0"/>
                    </a:p>
                  </a:txBody>
                  <a:tcPr/>
                </a:tc>
                <a:tc>
                  <a:txBody>
                    <a:bodyPr/>
                    <a:lstStyle/>
                    <a:p>
                      <a:pPr algn="ctr"/>
                      <a:r>
                        <a:rPr lang="en-US" altLang="zh-CN" dirty="0"/>
                        <a:t>0.038</a:t>
                      </a:r>
                      <a:endParaRPr lang="zh-CN" altLang="en-US" dirty="0"/>
                    </a:p>
                  </a:txBody>
                  <a:tcPr/>
                </a:tc>
                <a:tc>
                  <a:txBody>
                    <a:bodyPr/>
                    <a:lstStyle/>
                    <a:p>
                      <a:pPr algn="ctr"/>
                      <a:r>
                        <a:rPr lang="en-US" altLang="zh-CN" dirty="0"/>
                        <a:t>0.712</a:t>
                      </a:r>
                      <a:endParaRPr lang="zh-CN" altLang="en-US" dirty="0"/>
                    </a:p>
                  </a:txBody>
                  <a:tcPr/>
                </a:tc>
                <a:extLst>
                  <a:ext uri="{0D108BD9-81ED-4DB2-BD59-A6C34878D82A}">
                    <a16:rowId xmlns:a16="http://schemas.microsoft.com/office/drawing/2014/main" val="3176651289"/>
                  </a:ext>
                </a:extLst>
              </a:tr>
              <a:tr h="359808">
                <a:tc>
                  <a:txBody>
                    <a:bodyPr/>
                    <a:lstStyle/>
                    <a:p>
                      <a:pPr algn="ctr"/>
                      <a:r>
                        <a:rPr lang="en-US" altLang="zh-CN" sz="1400" dirty="0"/>
                        <a:t>Avg Dist.</a:t>
                      </a:r>
                      <a:endParaRPr lang="zh-CN" altLang="en-US" sz="1400" dirty="0"/>
                    </a:p>
                  </a:txBody>
                  <a:tcPr/>
                </a:tc>
                <a:tc>
                  <a:txBody>
                    <a:bodyPr/>
                    <a:lstStyle/>
                    <a:p>
                      <a:pPr algn="ctr"/>
                      <a:r>
                        <a:rPr lang="en-US" altLang="zh-CN" dirty="0"/>
                        <a:t>3.692</a:t>
                      </a:r>
                      <a:endParaRPr lang="zh-CN" altLang="en-US" dirty="0"/>
                    </a:p>
                  </a:txBody>
                  <a:tcPr/>
                </a:tc>
                <a:tc>
                  <a:txBody>
                    <a:bodyPr/>
                    <a:lstStyle/>
                    <a:p>
                      <a:pPr algn="ctr"/>
                      <a:r>
                        <a:rPr lang="en-US" altLang="zh-CN" dirty="0"/>
                        <a:t>2.606</a:t>
                      </a:r>
                      <a:endParaRPr lang="zh-CN" altLang="en-US" dirty="0"/>
                    </a:p>
                  </a:txBody>
                  <a:tcPr/>
                </a:tc>
                <a:tc>
                  <a:txBody>
                    <a:bodyPr/>
                    <a:lstStyle/>
                    <a:p>
                      <a:pPr algn="ctr"/>
                      <a:r>
                        <a:rPr lang="en-US" altLang="zh-CN" dirty="0"/>
                        <a:t>2.512</a:t>
                      </a:r>
                      <a:endParaRPr lang="zh-CN" altLang="en-US" dirty="0"/>
                    </a:p>
                  </a:txBody>
                  <a:tcPr/>
                </a:tc>
                <a:tc>
                  <a:txBody>
                    <a:bodyPr/>
                    <a:lstStyle/>
                    <a:p>
                      <a:pPr algn="ctr"/>
                      <a:r>
                        <a:rPr lang="en-US" altLang="zh-CN" dirty="0"/>
                        <a:t>4.148</a:t>
                      </a:r>
                      <a:endParaRPr lang="zh-CN" altLang="en-US" dirty="0"/>
                    </a:p>
                  </a:txBody>
                  <a:tcPr/>
                </a:tc>
                <a:extLst>
                  <a:ext uri="{0D108BD9-81ED-4DB2-BD59-A6C34878D82A}">
                    <a16:rowId xmlns:a16="http://schemas.microsoft.com/office/drawing/2014/main" val="652615095"/>
                  </a:ext>
                </a:extLst>
              </a:tr>
              <a:tr h="359808">
                <a:tc>
                  <a:txBody>
                    <a:bodyPr/>
                    <a:lstStyle/>
                    <a:p>
                      <a:pPr algn="ctr"/>
                      <a:r>
                        <a:rPr lang="en-US" altLang="zh-CN" sz="1400" dirty="0"/>
                        <a:t>Diameter</a:t>
                      </a:r>
                      <a:endParaRPr lang="zh-CN" altLang="en-US" sz="1400" dirty="0"/>
                    </a:p>
                  </a:txBody>
                  <a:tcPr/>
                </a:tc>
                <a:tc>
                  <a:txBody>
                    <a:bodyPr/>
                    <a:lstStyle/>
                    <a:p>
                      <a:pPr algn="ctr"/>
                      <a:r>
                        <a:rPr lang="en-US" altLang="zh-CN" dirty="0"/>
                        <a:t>8</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7</a:t>
                      </a:r>
                      <a:endParaRPr lang="zh-CN" altLang="en-US" dirty="0"/>
                    </a:p>
                  </a:txBody>
                  <a:tcPr/>
                </a:tc>
                <a:extLst>
                  <a:ext uri="{0D108BD9-81ED-4DB2-BD59-A6C34878D82A}">
                    <a16:rowId xmlns:a16="http://schemas.microsoft.com/office/drawing/2014/main" val="2711555217"/>
                  </a:ext>
                </a:extLst>
              </a:tr>
            </a:tbl>
          </a:graphicData>
        </a:graphic>
      </p:graphicFrame>
    </p:spTree>
    <p:extLst>
      <p:ext uri="{BB962C8B-B14F-4D97-AF65-F5344CB8AC3E}">
        <p14:creationId xmlns:p14="http://schemas.microsoft.com/office/powerpoint/2010/main" val="1774803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25F3B-E9C4-D5E2-01DA-98963F3BA5BB}"/>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23DC8DE9-96EB-F49A-D392-0ACD917AB2DD}"/>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A611B24B-03C9-FA6F-5D0C-A1D3430E2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DF687EC2-977D-1BE2-FDE4-1A1FBA93DDBE}"/>
              </a:ext>
            </a:extLst>
          </p:cNvPr>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05256A70-A2BE-8881-74D0-CCD2F8BACD32}"/>
              </a:ext>
            </a:extLst>
          </p:cNvPr>
          <p:cNvSpPr>
            <a:spLocks noGrp="1"/>
          </p:cNvSpPr>
          <p:nvPr>
            <p:ph type="title"/>
          </p:nvPr>
        </p:nvSpPr>
        <p:spPr>
          <a:xfrm>
            <a:off x="669924" y="248192"/>
            <a:ext cx="10850563" cy="584563"/>
          </a:xfrm>
        </p:spPr>
        <p:txBody>
          <a:bodyPr/>
          <a:lstStyle/>
          <a:p>
            <a:r>
              <a:rPr lang="en-US" altLang="zh-CN" dirty="0">
                <a:solidFill>
                  <a:schemeClr val="bg1"/>
                </a:solidFill>
              </a:rPr>
              <a:t>Network Structure Evolution</a:t>
            </a:r>
            <a:endParaRPr lang="zh-CN" altLang="en-US" dirty="0">
              <a:solidFill>
                <a:schemeClr val="bg1"/>
              </a:solidFill>
            </a:endParaRPr>
          </a:p>
        </p:txBody>
      </p:sp>
      <p:pic>
        <p:nvPicPr>
          <p:cNvPr id="22" name="图片 21" descr="蓝色的地图&#10;&#10;中度可信度描述已自动生成">
            <a:extLst>
              <a:ext uri="{FF2B5EF4-FFF2-40B4-BE49-F238E27FC236}">
                <a16:creationId xmlns:a16="http://schemas.microsoft.com/office/drawing/2014/main" id="{142BDD8C-84AF-FD4B-C012-1DAC1E247F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6020" y="3725277"/>
            <a:ext cx="3658283" cy="2611983"/>
          </a:xfrm>
          <a:prstGeom prst="rect">
            <a:avLst/>
          </a:prstGeom>
        </p:spPr>
      </p:pic>
      <p:pic>
        <p:nvPicPr>
          <p:cNvPr id="18" name="图片 17" descr="图片包含 游戏机, 项链&#10;&#10;描述已自动生成">
            <a:extLst>
              <a:ext uri="{FF2B5EF4-FFF2-40B4-BE49-F238E27FC236}">
                <a16:creationId xmlns:a16="http://schemas.microsoft.com/office/drawing/2014/main" id="{5BF9D840-85E7-E58A-3DDE-8129F2BCE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1918" y="3653305"/>
            <a:ext cx="3657278" cy="2611983"/>
          </a:xfrm>
          <a:prstGeom prst="rect">
            <a:avLst/>
          </a:prstGeom>
        </p:spPr>
      </p:pic>
      <p:pic>
        <p:nvPicPr>
          <p:cNvPr id="20" name="图片 19" descr="图片包含 图示&#10;&#10;描述已自动生成">
            <a:extLst>
              <a:ext uri="{FF2B5EF4-FFF2-40B4-BE49-F238E27FC236}">
                <a16:creationId xmlns:a16="http://schemas.microsoft.com/office/drawing/2014/main" id="{65A303A9-5A9B-3612-8848-FF3C7360D8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8036" y="1520006"/>
            <a:ext cx="3658281" cy="2611983"/>
          </a:xfrm>
          <a:prstGeom prst="rect">
            <a:avLst/>
          </a:prstGeom>
        </p:spPr>
      </p:pic>
      <p:pic>
        <p:nvPicPr>
          <p:cNvPr id="15" name="图片 14" descr="地图上有字&#10;&#10;描述已自动生成">
            <a:extLst>
              <a:ext uri="{FF2B5EF4-FFF2-40B4-BE49-F238E27FC236}">
                <a16:creationId xmlns:a16="http://schemas.microsoft.com/office/drawing/2014/main" id="{09DE729A-6E67-E2D7-E6FF-64A7CB5723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183" y="1501680"/>
            <a:ext cx="3577362" cy="2554207"/>
          </a:xfrm>
          <a:prstGeom prst="rect">
            <a:avLst/>
          </a:prstGeom>
        </p:spPr>
      </p:pic>
      <p:sp>
        <p:nvSpPr>
          <p:cNvPr id="9" name="文本框 8">
            <a:extLst>
              <a:ext uri="{FF2B5EF4-FFF2-40B4-BE49-F238E27FC236}">
                <a16:creationId xmlns:a16="http://schemas.microsoft.com/office/drawing/2014/main" id="{7E81957F-BD06-A565-96E1-87E20F08FA05}"/>
              </a:ext>
            </a:extLst>
          </p:cNvPr>
          <p:cNvSpPr txBox="1"/>
          <p:nvPr/>
        </p:nvSpPr>
        <p:spPr>
          <a:xfrm>
            <a:off x="883176" y="1208449"/>
            <a:ext cx="3479181" cy="369332"/>
          </a:xfrm>
          <a:prstGeom prst="rect">
            <a:avLst/>
          </a:prstGeom>
          <a:noFill/>
        </p:spPr>
        <p:txBody>
          <a:bodyPr wrap="square" rtlCol="0">
            <a:spAutoFit/>
          </a:bodyPr>
          <a:lstStyle/>
          <a:p>
            <a:r>
              <a:rPr lang="en-US" altLang="zh-CN" dirty="0"/>
              <a:t>Use WS model for simulation </a:t>
            </a:r>
            <a:endParaRPr lang="zh-CN" altLang="en-US" dirty="0"/>
          </a:p>
        </p:txBody>
      </p:sp>
      <p:sp>
        <p:nvSpPr>
          <p:cNvPr id="23" name="文本框 22">
            <a:extLst>
              <a:ext uri="{FF2B5EF4-FFF2-40B4-BE49-F238E27FC236}">
                <a16:creationId xmlns:a16="http://schemas.microsoft.com/office/drawing/2014/main" id="{743618B6-C46E-496C-E053-BAFD6A18A454}"/>
              </a:ext>
            </a:extLst>
          </p:cNvPr>
          <p:cNvSpPr txBox="1"/>
          <p:nvPr/>
        </p:nvSpPr>
        <p:spPr>
          <a:xfrm>
            <a:off x="4673890" y="3587286"/>
            <a:ext cx="855133" cy="369332"/>
          </a:xfrm>
          <a:prstGeom prst="rect">
            <a:avLst/>
          </a:prstGeom>
          <a:noFill/>
        </p:spPr>
        <p:txBody>
          <a:bodyPr wrap="square" rtlCol="0">
            <a:spAutoFit/>
          </a:bodyPr>
          <a:lstStyle/>
          <a:p>
            <a:r>
              <a:rPr lang="en-US" altLang="zh-CN" dirty="0"/>
              <a:t>C = 4</a:t>
            </a:r>
            <a:endParaRPr lang="zh-CN" altLang="en-US" dirty="0"/>
          </a:p>
        </p:txBody>
      </p:sp>
      <p:sp>
        <p:nvSpPr>
          <p:cNvPr id="24" name="文本框 23">
            <a:extLst>
              <a:ext uri="{FF2B5EF4-FFF2-40B4-BE49-F238E27FC236}">
                <a16:creationId xmlns:a16="http://schemas.microsoft.com/office/drawing/2014/main" id="{C484646F-B856-DA42-9688-0D3BD6E13C53}"/>
              </a:ext>
            </a:extLst>
          </p:cNvPr>
          <p:cNvSpPr txBox="1"/>
          <p:nvPr/>
        </p:nvSpPr>
        <p:spPr>
          <a:xfrm>
            <a:off x="6627353" y="3871221"/>
            <a:ext cx="855133" cy="369332"/>
          </a:xfrm>
          <a:prstGeom prst="rect">
            <a:avLst/>
          </a:prstGeom>
          <a:noFill/>
        </p:spPr>
        <p:txBody>
          <a:bodyPr wrap="square" rtlCol="0">
            <a:spAutoFit/>
          </a:bodyPr>
          <a:lstStyle/>
          <a:p>
            <a:r>
              <a:rPr lang="en-US" altLang="zh-CN" dirty="0"/>
              <a:t>C = 8</a:t>
            </a:r>
            <a:endParaRPr lang="zh-CN" altLang="en-US" dirty="0"/>
          </a:p>
        </p:txBody>
      </p:sp>
      <p:sp>
        <p:nvSpPr>
          <p:cNvPr id="25" name="文本框 24">
            <a:extLst>
              <a:ext uri="{FF2B5EF4-FFF2-40B4-BE49-F238E27FC236}">
                <a16:creationId xmlns:a16="http://schemas.microsoft.com/office/drawing/2014/main" id="{07D54CFF-7D9F-9697-AEFC-AD553A6E5129}"/>
              </a:ext>
            </a:extLst>
          </p:cNvPr>
          <p:cNvSpPr txBox="1"/>
          <p:nvPr/>
        </p:nvSpPr>
        <p:spPr>
          <a:xfrm>
            <a:off x="2155940" y="3887686"/>
            <a:ext cx="855133" cy="369332"/>
          </a:xfrm>
          <a:prstGeom prst="rect">
            <a:avLst/>
          </a:prstGeom>
          <a:noFill/>
        </p:spPr>
        <p:txBody>
          <a:bodyPr wrap="square" rtlCol="0">
            <a:spAutoFit/>
          </a:bodyPr>
          <a:lstStyle/>
          <a:p>
            <a:r>
              <a:rPr lang="en-US" altLang="zh-CN" dirty="0"/>
              <a:t>C = 2</a:t>
            </a:r>
            <a:endParaRPr lang="zh-CN" altLang="en-US" dirty="0"/>
          </a:p>
        </p:txBody>
      </p:sp>
      <p:sp>
        <p:nvSpPr>
          <p:cNvPr id="26" name="文本框 25">
            <a:extLst>
              <a:ext uri="{FF2B5EF4-FFF2-40B4-BE49-F238E27FC236}">
                <a16:creationId xmlns:a16="http://schemas.microsoft.com/office/drawing/2014/main" id="{0FB3DD68-66EF-240D-3341-8DD19D18D10E}"/>
              </a:ext>
            </a:extLst>
          </p:cNvPr>
          <p:cNvSpPr txBox="1"/>
          <p:nvPr/>
        </p:nvSpPr>
        <p:spPr>
          <a:xfrm>
            <a:off x="9141642" y="3591519"/>
            <a:ext cx="1047037" cy="369332"/>
          </a:xfrm>
          <a:prstGeom prst="rect">
            <a:avLst/>
          </a:prstGeom>
          <a:noFill/>
        </p:spPr>
        <p:txBody>
          <a:bodyPr wrap="square" rtlCol="0">
            <a:spAutoFit/>
          </a:bodyPr>
          <a:lstStyle/>
          <a:p>
            <a:r>
              <a:rPr lang="en-US" altLang="zh-CN" dirty="0"/>
              <a:t>C = 16</a:t>
            </a:r>
            <a:endParaRPr lang="zh-CN" altLang="en-US" dirty="0"/>
          </a:p>
        </p:txBody>
      </p:sp>
      <p:cxnSp>
        <p:nvCxnSpPr>
          <p:cNvPr id="28" name="连接符: 曲线 27">
            <a:extLst>
              <a:ext uri="{FF2B5EF4-FFF2-40B4-BE49-F238E27FC236}">
                <a16:creationId xmlns:a16="http://schemas.microsoft.com/office/drawing/2014/main" id="{ABF0C72E-6D3D-1C92-41D4-BECEFA61F997}"/>
              </a:ext>
            </a:extLst>
          </p:cNvPr>
          <p:cNvCxnSpPr>
            <a:cxnSpLocks/>
          </p:cNvCxnSpPr>
          <p:nvPr/>
        </p:nvCxnSpPr>
        <p:spPr>
          <a:xfrm>
            <a:off x="3728625" y="3997768"/>
            <a:ext cx="420631" cy="351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C7A78662-5A49-4B50-059D-324759058B6D}"/>
              </a:ext>
            </a:extLst>
          </p:cNvPr>
          <p:cNvCxnSpPr/>
          <p:nvPr/>
        </p:nvCxnSpPr>
        <p:spPr>
          <a:xfrm flipV="1">
            <a:off x="5939367" y="3776185"/>
            <a:ext cx="474133" cy="355804"/>
          </a:xfrm>
          <a:prstGeom prst="curvedConnector3">
            <a:avLst>
              <a:gd name="adj1" fmla="val 553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C0E206F2-F58B-CA92-7D3B-3E57432FE0CD}"/>
              </a:ext>
            </a:extLst>
          </p:cNvPr>
          <p:cNvCxnSpPr>
            <a:cxnSpLocks/>
          </p:cNvCxnSpPr>
          <p:nvPr/>
        </p:nvCxnSpPr>
        <p:spPr>
          <a:xfrm>
            <a:off x="8251975" y="4064878"/>
            <a:ext cx="420631" cy="351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378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0BFAF-EE74-57EA-A694-A878135E5DF6}"/>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A01531CD-1082-2F81-5C60-31E453D6D630}"/>
              </a:ext>
            </a:extLst>
          </p:cNvPr>
          <p:cNvSpPr/>
          <p:nvPr/>
        </p:nvSpPr>
        <p:spPr>
          <a:xfrm>
            <a:off x="1" y="653140"/>
            <a:ext cx="3334870"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5590F27-7F79-725D-CFC4-809A9CCE36B8}"/>
              </a:ext>
            </a:extLst>
          </p:cNvPr>
          <p:cNvSpPr/>
          <p:nvPr/>
        </p:nvSpPr>
        <p:spPr>
          <a:xfrm>
            <a:off x="368300" y="653140"/>
            <a:ext cx="11823699"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44319FD-D1E1-9833-C5C2-63994297FA90}"/>
              </a:ext>
            </a:extLst>
          </p:cNvPr>
          <p:cNvSpPr txBox="1"/>
          <p:nvPr/>
        </p:nvSpPr>
        <p:spPr>
          <a:xfrm>
            <a:off x="2471449" y="2875002"/>
            <a:ext cx="7249100" cy="1107996"/>
          </a:xfrm>
          <a:prstGeom prst="rect">
            <a:avLst/>
          </a:prstGeom>
          <a:noFill/>
        </p:spPr>
        <p:txBody>
          <a:bodyPr wrap="none" rtlCol="0">
            <a:spAutoFit/>
          </a:bodyPr>
          <a:lstStyle/>
          <a:p>
            <a:r>
              <a:rPr lang="en-US" altLang="zh-CN" sz="6600" b="1" spc="600" dirty="0">
                <a:solidFill>
                  <a:schemeClr val="tx1">
                    <a:lumMod val="65000"/>
                    <a:lumOff val="35000"/>
                  </a:schemeClr>
                </a:solidFill>
                <a:latin typeface="Century Gothic" panose="020B0502020202020204" pitchFamily="34" charset="0"/>
              </a:rPr>
              <a:t>Link Prediction</a:t>
            </a: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a:extLst>
              <a:ext uri="{FF2B5EF4-FFF2-40B4-BE49-F238E27FC236}">
                <a16:creationId xmlns:a16="http://schemas.microsoft.com/office/drawing/2014/main" id="{DE388302-9F0C-7C73-EE48-BDB73E107394}"/>
              </a:ext>
            </a:extLst>
          </p:cNvPr>
          <p:cNvCxnSpPr/>
          <p:nvPr/>
        </p:nvCxnSpPr>
        <p:spPr>
          <a:xfrm>
            <a:off x="3859989" y="4184835"/>
            <a:ext cx="4328086"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AC187-18BE-C30B-5F35-AE3CBA720496}"/>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7182D40B-CD5F-BF81-6353-520A487B1CE8}"/>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C01A7A71-F33C-3545-74BA-8AB1643EB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5B5FB710-782B-6CBF-6B58-CCC91D046363}"/>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5E99FFAB-63E2-89A5-58B0-0A93D9C61D95}"/>
              </a:ext>
            </a:extLst>
          </p:cNvPr>
          <p:cNvSpPr>
            <a:spLocks noGrp="1"/>
          </p:cNvSpPr>
          <p:nvPr>
            <p:ph type="title"/>
          </p:nvPr>
        </p:nvSpPr>
        <p:spPr>
          <a:xfrm>
            <a:off x="669924" y="248192"/>
            <a:ext cx="10850563" cy="584563"/>
          </a:xfrm>
        </p:spPr>
        <p:txBody>
          <a:bodyPr/>
          <a:lstStyle/>
          <a:p>
            <a:r>
              <a:rPr lang="en-US" altLang="zh-CN" dirty="0">
                <a:solidFill>
                  <a:schemeClr val="bg1"/>
                </a:solidFill>
                <a:latin typeface="Times New Roman" panose="02020603050405020304" pitchFamily="18" charset="0"/>
                <a:cs typeface="Times New Roman" panose="02020603050405020304" pitchFamily="18" charset="0"/>
              </a:rPr>
              <a:t>Link prediction</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824DCFF-E741-3F6A-0F77-9C905DEDDA21}"/>
              </a:ext>
            </a:extLst>
          </p:cNvPr>
          <p:cNvSpPr txBox="1"/>
          <p:nvPr/>
        </p:nvSpPr>
        <p:spPr>
          <a:xfrm>
            <a:off x="657225" y="1034914"/>
            <a:ext cx="11243187"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features for each pair of nodes are calculated, and then classic machine learning classification models (such as Decision Tree, KNN, Naive Bayes, Logistic Regression, SVM, and MLP) are used.</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2" name="Content Placeholder 3">
                <a:extLst>
                  <a:ext uri="{FF2B5EF4-FFF2-40B4-BE49-F238E27FC236}">
                    <a16:creationId xmlns:a16="http://schemas.microsoft.com/office/drawing/2014/main" id="{892FFAFD-107D-A405-2301-87461C08819F}"/>
                  </a:ext>
                </a:extLst>
              </p:cNvPr>
              <p:cNvGraphicFramePr>
                <a:graphicFrameLocks/>
              </p:cNvGraphicFramePr>
              <p:nvPr/>
            </p:nvGraphicFramePr>
            <p:xfrm>
              <a:off x="741224" y="1742800"/>
              <a:ext cx="10291482" cy="4832492"/>
            </p:xfrm>
            <a:graphic>
              <a:graphicData uri="http://schemas.openxmlformats.org/drawingml/2006/table">
                <a:tbl>
                  <a:tblPr firstRow="1" bandRow="1">
                    <a:tableStyleId>{7E9639D4-E3E2-4D34-9284-5A2195B3D0D7}</a:tableStyleId>
                  </a:tblPr>
                  <a:tblGrid>
                    <a:gridCol w="5145741">
                      <a:extLst>
                        <a:ext uri="{9D8B030D-6E8A-4147-A177-3AD203B41FA5}">
                          <a16:colId xmlns:a16="http://schemas.microsoft.com/office/drawing/2014/main" val="3854281048"/>
                        </a:ext>
                      </a:extLst>
                    </a:gridCol>
                    <a:gridCol w="5145741">
                      <a:extLst>
                        <a:ext uri="{9D8B030D-6E8A-4147-A177-3AD203B41FA5}">
                          <a16:colId xmlns:a16="http://schemas.microsoft.com/office/drawing/2014/main" val="2151612580"/>
                        </a:ext>
                      </a:extLst>
                    </a:gridCol>
                  </a:tblGrid>
                  <a:tr h="351685">
                    <a:tc gridSpan="2">
                      <a:txBody>
                        <a:bodyPr/>
                        <a:lstStyle/>
                        <a:p>
                          <a:pPr algn="l"/>
                          <a:r>
                            <a:rPr lang="en-US" sz="1400" b="1" i="0" kern="1200" dirty="0">
                              <a:ln>
                                <a:noFill/>
                              </a:ln>
                              <a:solidFill>
                                <a:srgbClr val="000000"/>
                              </a:solidFill>
                              <a:effectLst/>
                              <a:latin typeface="Times New Roman" panose="02020603050405020304" pitchFamily="18" charset="0"/>
                              <a:ea typeface="+mn-ea"/>
                              <a:cs typeface="Times New Roman" panose="02020603050405020304" pitchFamily="18" charset="0"/>
                            </a:rPr>
                            <a:t>Feature</a:t>
                          </a:r>
                          <a:endParaRPr lang="en-US" sz="1400" b="1" i="0" dirty="0">
                            <a:ln>
                              <a:noFill/>
                            </a:ln>
                            <a:solidFill>
                              <a:srgbClr val="000000"/>
                            </a:solidFill>
                            <a:effectLst/>
                            <a:latin typeface="Times New Roman" panose="02020603050405020304" pitchFamily="18" charset="0"/>
                            <a:cs typeface="Times New Roman" panose="02020603050405020304" pitchFamily="18" charset="0"/>
                          </a:endParaRPr>
                        </a:p>
                      </a:txBody>
                      <a:tcPr marL="73323" marR="73323" marT="36662" marB="36662" anchor="ctr">
                        <a:lnL w="6350" cap="flat" cmpd="sng" algn="ctr">
                          <a:solidFill>
                            <a:srgbClr val="B9D7EA"/>
                          </a:solidFill>
                          <a:prstDash val="solid"/>
                          <a:miter lim="800000"/>
                        </a:lnL>
                        <a:lnR w="6350" cap="flat" cmpd="sng" algn="ctr">
                          <a:solidFill>
                            <a:srgbClr val="B9D7EA"/>
                          </a:solidFill>
                          <a:prstDash val="solid"/>
                          <a:miter lim="800000"/>
                        </a:lnR>
                        <a:lnT w="6350" cap="flat" cmpd="sng" algn="ctr">
                          <a:solidFill>
                            <a:srgbClr val="B9D7EA"/>
                          </a:solidFill>
                          <a:prstDash val="solid"/>
                          <a:miter lim="800000"/>
                        </a:lnT>
                        <a:lnB w="6350" cap="flat" cmpd="sng" algn="ctr">
                          <a:solidFill>
                            <a:srgbClr val="B9D7EA"/>
                          </a:solidFill>
                          <a:prstDash val="solid"/>
                          <a:miter lim="800000"/>
                        </a:lnB>
                        <a:solidFill>
                          <a:srgbClr val="B9D7EA"/>
                        </a:solidFill>
                      </a:tcPr>
                    </a:tc>
                    <a:tc hMerge="1">
                      <a:txBody>
                        <a:bodyPr/>
                        <a:lstStyle/>
                        <a:p>
                          <a:endParaRPr lang="zh-CN" altLang="en-US"/>
                        </a:p>
                      </a:txBody>
                      <a:tcPr/>
                    </a:tc>
                    <a:extLst>
                      <a:ext uri="{0D108BD9-81ED-4DB2-BD59-A6C34878D82A}">
                        <a16:rowId xmlns:a16="http://schemas.microsoft.com/office/drawing/2014/main" val="2658316609"/>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Common Neighbors</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B9D7EA"/>
                          </a:solidFill>
                          <a:prstDash val="solid"/>
                          <a:miter lim="800000"/>
                        </a:lnT>
                        <a:lnB w="6350" cap="flat" cmpd="sng" algn="ctr">
                          <a:solidFill>
                            <a:srgbClr val="DDDDDD"/>
                          </a:solidFill>
                          <a:prstDash val="solid"/>
                          <a:miter lim="800000"/>
                        </a:lnB>
                        <a:solidFill>
                          <a:srgbClr val="D6E6F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kern="1200" dirty="0">
                              <a:ln>
                                <a:solidFill>
                                  <a:schemeClr val="accent1"/>
                                </a:solidFill>
                              </a:ln>
                              <a:solidFill>
                                <a:srgbClr val="000000"/>
                              </a:solidFill>
                              <a:effectLst/>
                              <a:latin typeface="Cambria Math" panose="02040503050406030204" pitchFamily="18" charset="0"/>
                              <a:ea typeface="+mn-ea"/>
                              <a:cs typeface="+mn-cs"/>
                            </a:rPr>
                            <a:t>|</a:t>
                          </a:r>
                          <a:r>
                            <a:rPr lang="en-US" altLang="zh-CN" sz="1400" i="1" kern="1200" dirty="0">
                              <a:ln>
                                <a:solidFill>
                                  <a:schemeClr val="accent1"/>
                                </a:solidFill>
                              </a:ln>
                              <a:solidFill>
                                <a:srgbClr val="000000"/>
                              </a:solidFill>
                              <a:effectLst/>
                              <a:latin typeface="Cambria Math" panose="02040503050406030204" pitchFamily="18" charset="0"/>
                              <a:ea typeface="+mn-ea"/>
                              <a:cs typeface="+mn-cs"/>
                            </a:rPr>
                            <a:t>N</a:t>
                          </a:r>
                          <a:r>
                            <a:rPr lang="en-US" altLang="zh-CN" sz="1400" kern="1200" dirty="0">
                              <a:ln>
                                <a:solidFill>
                                  <a:schemeClr val="accent1"/>
                                </a:solidFill>
                              </a:ln>
                              <a:solidFill>
                                <a:srgbClr val="000000"/>
                              </a:solidFill>
                              <a:effectLst/>
                              <a:latin typeface="Cambria Math" panose="02040503050406030204" pitchFamily="18" charset="0"/>
                              <a:ea typeface="+mn-ea"/>
                              <a:cs typeface="+mn-cs"/>
                            </a:rPr>
                            <a:t>(x) ∩ </a:t>
                          </a:r>
                          <a:r>
                            <a:rPr lang="en-US" altLang="zh-CN" sz="1400" i="1" kern="1200" dirty="0">
                              <a:ln>
                                <a:solidFill>
                                  <a:schemeClr val="accent1"/>
                                </a:solidFill>
                              </a:ln>
                              <a:solidFill>
                                <a:srgbClr val="000000"/>
                              </a:solidFill>
                              <a:effectLst/>
                              <a:latin typeface="Cambria Math" panose="02040503050406030204" pitchFamily="18" charset="0"/>
                              <a:ea typeface="+mn-ea"/>
                              <a:cs typeface="+mn-cs"/>
                            </a:rPr>
                            <a:t>N</a:t>
                          </a:r>
                          <a:r>
                            <a:rPr lang="en-US" altLang="zh-CN" sz="1400" kern="1200" dirty="0">
                              <a:ln>
                                <a:solidFill>
                                  <a:schemeClr val="accent1"/>
                                </a:solidFill>
                              </a:ln>
                              <a:solidFill>
                                <a:srgbClr val="000000"/>
                              </a:solidFill>
                              <a:effectLst/>
                              <a:latin typeface="Cambria Math" panose="02040503050406030204" pitchFamily="18" charset="0"/>
                              <a:ea typeface="+mn-ea"/>
                              <a:cs typeface="+mn-cs"/>
                            </a:rPr>
                            <a:t>(y)| </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B9D7EA"/>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645472260"/>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Jaccard Coefficient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f>
                                  <m:fPr>
                                    <m:ctrlPr>
                                      <a:rPr lang="en-US" altLang="zh-CN" sz="1400" i="1" dirty="0" smtClean="0">
                                        <a:ln>
                                          <a:solidFill>
                                            <a:schemeClr val="accent1"/>
                                          </a:solidFill>
                                        </a:ln>
                                        <a:solidFill>
                                          <a:srgbClr val="000000"/>
                                        </a:solidFill>
                                        <a:effectLst/>
                                        <a:latin typeface="Cambria Math" panose="02040503050406030204" pitchFamily="18" charset="0"/>
                                      </a:rPr>
                                    </m:ctrlPr>
                                  </m:fPr>
                                  <m:num>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num>
                                  <m:den>
                                    <m:d>
                                      <m:dPr>
                                        <m:begChr m:val="|"/>
                                        <m:endChr m:val="|"/>
                                        <m:ctrlPr>
                                          <a:rPr lang="en-US" altLang="zh-CN" sz="1400" i="1" dirty="0" smtClean="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smtClean="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den>
                                </m:f>
                              </m:oMath>
                            </m:oMathPara>
                          </a14:m>
                          <a:endParaRPr lang="en-US" altLang="zh-CN" sz="1400" dirty="0">
                            <a:ln>
                              <a:solidFill>
                                <a:schemeClr val="accent1"/>
                              </a:solidFill>
                            </a:ln>
                            <a:solidFill>
                              <a:srgbClr val="000000"/>
                            </a:solidFill>
                            <a:effectLst/>
                          </a:endParaRP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3120161550"/>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Resource </a:t>
                          </a:r>
                          <a:r>
                            <a:rPr lang="en-US" altLang="zh-CN" sz="1400" b="0" kern="1200" dirty="0" err="1">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AllocationPreferential</a:t>
                          </a:r>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 Attachment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en-US" altLang="zh-CN" sz="1400" i="1" dirty="0" smtClean="0">
                                        <a:ln>
                                          <a:solidFill>
                                            <a:schemeClr val="accent1"/>
                                          </a:solidFill>
                                        </a:ln>
                                        <a:solidFill>
                                          <a:srgbClr val="000000"/>
                                        </a:solidFill>
                                        <a:effectLst/>
                                        <a:latin typeface="Cambria Math" panose="02040503050406030204" pitchFamily="18" charset="0"/>
                                      </a:rPr>
                                    </m:ctrlPr>
                                  </m:naryPr>
                                  <m:sub>
                                    <m:r>
                                      <a:rPr lang="en-US" altLang="zh-CN" sz="1400" i="1" dirty="0">
                                        <a:ln>
                                          <a:solidFill>
                                            <a:schemeClr val="accent1"/>
                                          </a:solidFill>
                                        </a:ln>
                                        <a:solidFill>
                                          <a:srgbClr val="000000"/>
                                        </a:solidFill>
                                        <a:effectLst/>
                                        <a:latin typeface="Cambria Math" panose="02040503050406030204" pitchFamily="18" charset="0"/>
                                      </a:rPr>
                                      <m:t>𝑧</m:t>
                                    </m:r>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sub>
                                  <m:sup/>
                                  <m:e>
                                    <m:f>
                                      <m:fPr>
                                        <m:ctrlPr>
                                          <a:rPr lang="en-US" altLang="zh-CN" sz="1400" i="1" dirty="0">
                                            <a:ln>
                                              <a:solidFill>
                                                <a:schemeClr val="accent1"/>
                                              </a:solidFill>
                                            </a:ln>
                                            <a:solidFill>
                                              <a:srgbClr val="000000"/>
                                            </a:solidFill>
                                            <a:effectLst/>
                                            <a:latin typeface="Cambria Math" panose="02040503050406030204" pitchFamily="18" charset="0"/>
                                          </a:rPr>
                                        </m:ctrlPr>
                                      </m:fPr>
                                      <m:num>
                                        <m:r>
                                          <a:rPr lang="en-US" altLang="zh-CN" sz="1400" i="0" dirty="0">
                                            <a:ln>
                                              <a:solidFill>
                                                <a:schemeClr val="accent1"/>
                                              </a:solidFill>
                                            </a:ln>
                                            <a:solidFill>
                                              <a:srgbClr val="000000"/>
                                            </a:solidFill>
                                            <a:effectLst/>
                                            <a:latin typeface="Cambria Math" panose="02040503050406030204" pitchFamily="18" charset="0"/>
                                          </a:rPr>
                                          <m:t>1</m:t>
                                        </m:r>
                                      </m:num>
                                      <m:den>
                                        <m:func>
                                          <m:funcPr>
                                            <m:ctrlPr>
                                              <a:rPr lang="en-US" altLang="zh-CN" sz="1400" i="1" dirty="0">
                                                <a:ln>
                                                  <a:solidFill>
                                                    <a:schemeClr val="accent1"/>
                                                  </a:solidFill>
                                                </a:ln>
                                                <a:solidFill>
                                                  <a:srgbClr val="000000"/>
                                                </a:solidFill>
                                                <a:effectLst/>
                                                <a:latin typeface="Cambria Math" panose="02040503050406030204" pitchFamily="18" charset="0"/>
                                              </a:rPr>
                                            </m:ctrlPr>
                                          </m:funcPr>
                                          <m:fName>
                                            <m:r>
                                              <a:rPr lang="en-US" altLang="zh-CN" sz="1400" b="0" i="1" dirty="0" smtClean="0">
                                                <a:ln>
                                                  <a:solidFill>
                                                    <a:schemeClr val="accent1"/>
                                                  </a:solidFill>
                                                </a:ln>
                                                <a:solidFill>
                                                  <a:srgbClr val="000000"/>
                                                </a:solidFill>
                                                <a:effectLst/>
                                                <a:latin typeface="Cambria Math" panose="02040503050406030204" pitchFamily="18" charset="0"/>
                                              </a:rPr>
                                              <m:t> </m:t>
                                            </m:r>
                                          </m:fName>
                                          <m:e>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𝑧</m:t>
                                                    </m:r>
                                                  </m:e>
                                                </m:d>
                                              </m:e>
                                            </m:d>
                                          </m:e>
                                        </m:func>
                                      </m:den>
                                    </m:f>
                                  </m:e>
                                </m:nary>
                              </m:oMath>
                            </m:oMathPara>
                          </a14:m>
                          <a:endParaRPr lang="en-US" altLang="zh-CN" sz="1400" dirty="0">
                            <a:ln>
                              <a:solidFill>
                                <a:schemeClr val="accent1"/>
                              </a:solidFill>
                            </a:ln>
                            <a:solidFill>
                              <a:srgbClr val="000000"/>
                            </a:solidFill>
                            <a:effectLst/>
                          </a:endParaRP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3155408728"/>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Preferential Attachment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400" i="1" dirty="0" smtClean="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e>
                                </m:d>
                                <m:r>
                                  <a:rPr lang="en-US" altLang="zh-CN" sz="1400" i="0" dirty="0">
                                    <a:ln>
                                      <a:solidFill>
                                        <a:schemeClr val="accent1"/>
                                      </a:solidFill>
                                    </a:ln>
                                    <a:solidFill>
                                      <a:srgbClr val="000000"/>
                                    </a:solidFill>
                                    <a:effectLst/>
                                    <a:latin typeface="Cambria Math" panose="02040503050406030204" pitchFamily="18" charset="0"/>
                                  </a:rPr>
                                  <m:t>⋅</m:t>
                                </m:r>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oMath>
                            </m:oMathPara>
                          </a14:m>
                          <a:endParaRPr lang="en-US" altLang="zh-CN" sz="1400" dirty="0">
                            <a:ln>
                              <a:solidFill>
                                <a:schemeClr val="accent1"/>
                              </a:solidFill>
                            </a:ln>
                            <a:solidFill>
                              <a:srgbClr val="000000"/>
                            </a:solidFill>
                            <a:effectLst/>
                          </a:endParaRP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3312164825"/>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Dice Coefficient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f>
                                  <m:fPr>
                                    <m:ctrlPr>
                                      <a:rPr lang="en-US" altLang="zh-CN" sz="1400" i="1" dirty="0" smtClean="0">
                                        <a:ln>
                                          <a:solidFill>
                                            <a:schemeClr val="accent1"/>
                                          </a:solidFill>
                                        </a:ln>
                                        <a:solidFill>
                                          <a:srgbClr val="000000"/>
                                        </a:solidFill>
                                        <a:effectLst/>
                                        <a:latin typeface="Cambria Math" panose="02040503050406030204" pitchFamily="18" charset="0"/>
                                      </a:rPr>
                                    </m:ctrlPr>
                                  </m:fPr>
                                  <m:num>
                                    <m:r>
                                      <a:rPr lang="en-US" altLang="zh-CN" sz="1400" dirty="0">
                                        <a:ln>
                                          <a:solidFill>
                                            <a:schemeClr val="accent1"/>
                                          </a:solidFill>
                                        </a:ln>
                                        <a:solidFill>
                                          <a:srgbClr val="000000"/>
                                        </a:solidFill>
                                        <a:effectLst/>
                                        <a:latin typeface="Cambria Math" panose="02040503050406030204" pitchFamily="18" charset="0"/>
                                      </a:rPr>
                                      <m:t>2</m:t>
                                    </m:r>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num>
                                  <m:den>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smtClean="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e>
                                    </m:d>
                                    <m:r>
                                      <a:rPr lang="en-US" altLang="zh-CN" sz="1400" i="0" dirty="0">
                                        <a:ln>
                                          <a:solidFill>
                                            <a:schemeClr val="accent1"/>
                                          </a:solidFill>
                                        </a:ln>
                                        <a:solidFill>
                                          <a:srgbClr val="000000"/>
                                        </a:solidFill>
                                        <a:effectLst/>
                                        <a:latin typeface="Cambria Math" panose="02040503050406030204" pitchFamily="18" charset="0"/>
                                      </a:rPr>
                                      <m:t>+</m:t>
                                    </m:r>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den>
                                </m:f>
                              </m:oMath>
                            </m:oMathPara>
                          </a14:m>
                          <a:endParaRPr lang="en-US" altLang="zh-CN" sz="1400" dirty="0">
                            <a:ln>
                              <a:solidFill>
                                <a:schemeClr val="accent1"/>
                              </a:solidFill>
                            </a:ln>
                            <a:solidFill>
                              <a:srgbClr val="000000"/>
                            </a:solidFill>
                            <a:effectLst/>
                          </a:endParaRP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093594383"/>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Cosine Similarity</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f>
                                  <m:fPr>
                                    <m:ctrlPr>
                                      <a:rPr lang="en-US" altLang="zh-CN" sz="1400" i="1" dirty="0" smtClean="0">
                                        <a:ln>
                                          <a:solidFill>
                                            <a:schemeClr val="accent1"/>
                                          </a:solidFill>
                                        </a:ln>
                                        <a:solidFill>
                                          <a:srgbClr val="000000"/>
                                        </a:solidFill>
                                        <a:effectLst/>
                                        <a:latin typeface="Cambria Math" panose="02040503050406030204" pitchFamily="18" charset="0"/>
                                      </a:rPr>
                                    </m:ctrlPr>
                                  </m:fPr>
                                  <m:num>
                                    <m:r>
                                      <a:rPr lang="en-US" altLang="zh-CN" sz="1400" dirty="0">
                                        <a:ln>
                                          <a:solidFill>
                                            <a:schemeClr val="accent1"/>
                                          </a:solidFill>
                                        </a:ln>
                                        <a:solidFill>
                                          <a:srgbClr val="000000"/>
                                        </a:solidFill>
                                        <a:effectLst/>
                                        <a:latin typeface="Cambria Math" panose="02040503050406030204" pitchFamily="18" charset="0"/>
                                      </a:rPr>
                                      <m:t>2</m:t>
                                    </m:r>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num>
                                  <m:den>
                                    <m:rad>
                                      <m:radPr>
                                        <m:degHide m:val="on"/>
                                        <m:ctrlPr>
                                          <a:rPr lang="en-US" altLang="zh-CN" sz="1400" i="1" dirty="0" smtClean="0">
                                            <a:ln>
                                              <a:solidFill>
                                                <a:schemeClr val="accent1"/>
                                              </a:solidFill>
                                            </a:ln>
                                            <a:solidFill>
                                              <a:srgbClr val="000000"/>
                                            </a:solidFill>
                                            <a:effectLst/>
                                            <a:latin typeface="Cambria Math" panose="02040503050406030204" pitchFamily="18" charset="0"/>
                                          </a:rPr>
                                        </m:ctrlPr>
                                      </m:radPr>
                                      <m:deg/>
                                      <m:e>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e>
                                        </m:d>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e>
                                        </m:d>
                                      </m:e>
                                    </m:rad>
                                  </m:den>
                                </m:f>
                              </m:oMath>
                            </m:oMathPara>
                          </a14:m>
                          <a:endParaRPr lang="en-US" altLang="zh-CN" sz="1400" dirty="0">
                            <a:ln>
                              <a:solidFill>
                                <a:schemeClr val="accent1"/>
                              </a:solidFill>
                            </a:ln>
                            <a:solidFill>
                              <a:srgbClr val="000000"/>
                            </a:solidFill>
                            <a:effectLst/>
                          </a:endParaRP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2130717119"/>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Adamic-Adar</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en-US" altLang="zh-CN" sz="1400" i="1" dirty="0" smtClean="0">
                                        <a:ln>
                                          <a:solidFill>
                                            <a:schemeClr val="accent1"/>
                                          </a:solidFill>
                                        </a:ln>
                                        <a:solidFill>
                                          <a:srgbClr val="000000"/>
                                        </a:solidFill>
                                        <a:effectLst/>
                                        <a:latin typeface="Cambria Math" panose="02040503050406030204" pitchFamily="18" charset="0"/>
                                      </a:rPr>
                                    </m:ctrlPr>
                                  </m:naryPr>
                                  <m:sub>
                                    <m:r>
                                      <a:rPr lang="en-US" altLang="zh-CN" sz="1400" i="1" dirty="0">
                                        <a:ln>
                                          <a:solidFill>
                                            <a:schemeClr val="accent1"/>
                                          </a:solidFill>
                                        </a:ln>
                                        <a:solidFill>
                                          <a:srgbClr val="000000"/>
                                        </a:solidFill>
                                        <a:effectLst/>
                                        <a:latin typeface="Cambria Math" panose="02040503050406030204" pitchFamily="18" charset="0"/>
                                      </a:rPr>
                                      <m:t>𝑧</m:t>
                                    </m:r>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𝑥</m:t>
                                        </m:r>
                                      </m:e>
                                    </m:d>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𝑦</m:t>
                                        </m:r>
                                      </m:e>
                                    </m:d>
                                  </m:sub>
                                  <m:sup/>
                                  <m:e>
                                    <m:f>
                                      <m:fPr>
                                        <m:ctrlPr>
                                          <a:rPr lang="en-US" altLang="zh-CN" sz="1400" i="1" dirty="0">
                                            <a:ln>
                                              <a:solidFill>
                                                <a:schemeClr val="accent1"/>
                                              </a:solidFill>
                                            </a:ln>
                                            <a:solidFill>
                                              <a:srgbClr val="000000"/>
                                            </a:solidFill>
                                            <a:effectLst/>
                                            <a:latin typeface="Cambria Math" panose="02040503050406030204" pitchFamily="18" charset="0"/>
                                          </a:rPr>
                                        </m:ctrlPr>
                                      </m:fPr>
                                      <m:num>
                                        <m:r>
                                          <a:rPr lang="en-US" altLang="zh-CN" sz="1400" i="0" dirty="0">
                                            <a:ln>
                                              <a:solidFill>
                                                <a:schemeClr val="accent1"/>
                                              </a:solidFill>
                                            </a:ln>
                                            <a:solidFill>
                                              <a:srgbClr val="000000"/>
                                            </a:solidFill>
                                            <a:effectLst/>
                                            <a:latin typeface="Cambria Math" panose="02040503050406030204" pitchFamily="18" charset="0"/>
                                          </a:rPr>
                                          <m:t>1</m:t>
                                        </m:r>
                                      </m:num>
                                      <m:den>
                                        <m:func>
                                          <m:funcPr>
                                            <m:ctrlPr>
                                              <a:rPr lang="en-US" altLang="zh-CN" sz="1400" i="1" dirty="0">
                                                <a:ln>
                                                  <a:solidFill>
                                                    <a:schemeClr val="accent1"/>
                                                  </a:solidFill>
                                                </a:ln>
                                                <a:solidFill>
                                                  <a:srgbClr val="000000"/>
                                                </a:solidFill>
                                                <a:effectLst/>
                                                <a:latin typeface="Cambria Math" panose="02040503050406030204" pitchFamily="18" charset="0"/>
                                              </a:rPr>
                                            </m:ctrlPr>
                                          </m:funcPr>
                                          <m:fName>
                                            <m:r>
                                              <m:rPr>
                                                <m:sty m:val="p"/>
                                              </m:rPr>
                                              <a:rPr lang="en-US" altLang="zh-CN" sz="1400" i="0" dirty="0">
                                                <a:ln>
                                                  <a:solidFill>
                                                    <a:schemeClr val="accent1"/>
                                                  </a:solidFill>
                                                </a:ln>
                                                <a:solidFill>
                                                  <a:srgbClr val="000000"/>
                                                </a:solidFill>
                                                <a:effectLst/>
                                                <a:latin typeface="Cambria Math" panose="02040503050406030204" pitchFamily="18" charset="0"/>
                                              </a:rPr>
                                              <m:t>log</m:t>
                                            </m:r>
                                          </m:fName>
                                          <m:e>
                                            <m:d>
                                              <m:dPr>
                                                <m:begChr m:val="|"/>
                                                <m:endChr m:val="|"/>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𝑁</m:t>
                                                </m:r>
                                                <m:d>
                                                  <m:dPr>
                                                    <m:ctrlPr>
                                                      <a:rPr lang="en-US" altLang="zh-CN" sz="1400" i="1" dirty="0">
                                                        <a:ln>
                                                          <a:solidFill>
                                                            <a:schemeClr val="accent1"/>
                                                          </a:solidFill>
                                                        </a:ln>
                                                        <a:solidFill>
                                                          <a:srgbClr val="000000"/>
                                                        </a:solidFill>
                                                        <a:effectLst/>
                                                        <a:latin typeface="Cambria Math" panose="02040503050406030204" pitchFamily="18" charset="0"/>
                                                      </a:rPr>
                                                    </m:ctrlPr>
                                                  </m:dPr>
                                                  <m:e>
                                                    <m:r>
                                                      <a:rPr lang="en-US" altLang="zh-CN" sz="1400" i="1" dirty="0">
                                                        <a:ln>
                                                          <a:solidFill>
                                                            <a:schemeClr val="accent1"/>
                                                          </a:solidFill>
                                                        </a:ln>
                                                        <a:solidFill>
                                                          <a:srgbClr val="000000"/>
                                                        </a:solidFill>
                                                        <a:effectLst/>
                                                        <a:latin typeface="Cambria Math" panose="02040503050406030204" pitchFamily="18" charset="0"/>
                                                      </a:rPr>
                                                      <m:t>𝑧</m:t>
                                                    </m:r>
                                                  </m:e>
                                                </m:d>
                                              </m:e>
                                            </m:d>
                                          </m:e>
                                        </m:func>
                                      </m:den>
                                    </m:f>
                                  </m:e>
                                </m:nary>
                              </m:oMath>
                            </m:oMathPara>
                          </a14:m>
                          <a:endParaRPr lang="en-US" altLang="zh-CN" sz="1400" dirty="0">
                            <a:ln>
                              <a:solidFill>
                                <a:schemeClr val="accent1"/>
                              </a:solidFill>
                            </a:ln>
                            <a:solidFill>
                              <a:srgbClr val="000000"/>
                            </a:solidFill>
                            <a:effectLst/>
                          </a:endParaRPr>
                        </a:p>
                      </a:txBody>
                      <a:tcPr marL="58658" marR="58658" marT="21998" marB="21998" anchor="ctr">
                        <a:lnL>
                          <a:solidFill>
                            <a:srgbClr val="D6E6F2"/>
                          </a:solidFill>
                          <a:prstDash val="solid"/>
                        </a:lnL>
                        <a:lnR w="6350" cap="flat" cmpd="sng" algn="ctr">
                          <a:solidFill>
                            <a:srgbClr val="FFFFFF"/>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FFFFF"/>
                        </a:solidFill>
                      </a:tcPr>
                    </a:tc>
                    <a:extLst>
                      <a:ext uri="{0D108BD9-81ED-4DB2-BD59-A6C34878D82A}">
                        <a16:rowId xmlns:a16="http://schemas.microsoft.com/office/drawing/2014/main" val="1629504228"/>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Pearson Correlation</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pPr/>
                          <a14:m>
                            <m:oMathPara xmlns:m="http://schemas.openxmlformats.org/officeDocument/2006/math">
                              <m:oMathParaPr>
                                <m:jc m:val="centerGroup"/>
                              </m:oMathParaPr>
                              <m:oMath xmlns:m="http://schemas.openxmlformats.org/officeDocument/2006/math">
                                <m:f>
                                  <m:fPr>
                                    <m:ctrlPr>
                                      <a:rPr lang="en-US" altLang="zh-CN" sz="1400" i="1" dirty="0" smtClean="0">
                                        <a:ln>
                                          <a:solidFill>
                                            <a:schemeClr val="accent1"/>
                                          </a:solidFill>
                                        </a:ln>
                                        <a:solidFill>
                                          <a:srgbClr val="000000"/>
                                        </a:solidFill>
                                        <a:effectLst/>
                                        <a:latin typeface="Cambria Math" panose="02040503050406030204" pitchFamily="18" charset="0"/>
                                      </a:rPr>
                                    </m:ctrlPr>
                                  </m:fPr>
                                  <m:num>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𝛴</m:t>
                                        </m:r>
                                      </m:e>
                                      <m:sub>
                                        <m:r>
                                          <a:rPr lang="en-US" altLang="zh-CN" sz="1400" i="1" dirty="0">
                                            <a:ln>
                                              <a:solidFill>
                                                <a:schemeClr val="accent1"/>
                                              </a:solidFill>
                                            </a:ln>
                                            <a:solidFill>
                                              <a:srgbClr val="000000"/>
                                            </a:solidFill>
                                            <a:effectLst/>
                                            <a:latin typeface="Cambria Math" panose="02040503050406030204" pitchFamily="18" charset="0"/>
                                          </a:rPr>
                                          <m:t>𝑘</m:t>
                                        </m:r>
                                      </m:sub>
                                    </m:sSub>
                                    <m:d>
                                      <m:dPr>
                                        <m:ctrlPr>
                                          <a:rPr lang="en-US" altLang="zh-CN" sz="1400" i="1" dirty="0">
                                            <a:ln>
                                              <a:solidFill>
                                                <a:schemeClr val="accent1"/>
                                              </a:solidFill>
                                            </a:ln>
                                            <a:solidFill>
                                              <a:srgbClr val="000000"/>
                                            </a:solidFill>
                                            <a:effectLst/>
                                            <a:latin typeface="Cambria Math" panose="02040503050406030204" pitchFamily="18" charset="0"/>
                                          </a:rPr>
                                        </m:ctrlPr>
                                      </m:d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b="0" i="1" dirty="0" smtClean="0">
                                                <a:ln>
                                                  <a:solidFill>
                                                    <a:schemeClr val="accent1"/>
                                                  </a:solidFill>
                                                </a:ln>
                                                <a:solidFill>
                                                  <a:srgbClr val="000000"/>
                                                </a:solidFill>
                                                <a:effectLst/>
                                                <a:latin typeface="Cambria Math" panose="02040503050406030204" pitchFamily="18" charset="0"/>
                                              </a:rPr>
                                              <m:t>𝑖</m:t>
                                            </m:r>
                                            <m:r>
                                              <a:rPr lang="en-US" altLang="zh-CN" sz="1400" b="0" i="1" dirty="0" smtClean="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𝑘</m:t>
                                            </m:r>
                                          </m:sub>
                                        </m:sSub>
                                        <m:r>
                                          <a:rPr lang="en-US" altLang="zh-CN" sz="1400" i="0" dirty="0">
                                            <a:ln>
                                              <a:solidFill>
                                                <a:schemeClr val="accent1"/>
                                              </a:solidFill>
                                            </a:ln>
                                            <a:solidFill>
                                              <a:srgbClr val="000000"/>
                                            </a:solidFill>
                                            <a:effectLst/>
                                            <a:latin typeface="Cambria Math" panose="02040503050406030204" pitchFamily="18" charset="0"/>
                                          </a:rPr>
                                          <m:t>−</m:t>
                                        </m:r>
                                        <m:acc>
                                          <m:accPr>
                                            <m:chr m:val="̅"/>
                                            <m:ctrlPr>
                                              <a:rPr lang="en-US" altLang="zh-CN" sz="1400" i="1" dirty="0">
                                                <a:ln>
                                                  <a:solidFill>
                                                    <a:schemeClr val="accent1"/>
                                                  </a:solidFill>
                                                </a:ln>
                                                <a:solidFill>
                                                  <a:srgbClr val="000000"/>
                                                </a:solidFill>
                                                <a:effectLst/>
                                                <a:latin typeface="Cambria Math" panose="02040503050406030204" pitchFamily="18" charset="0"/>
                                              </a:rPr>
                                            </m:ctrlPr>
                                          </m:acc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i="1" dirty="0">
                                                    <a:ln>
                                                      <a:solidFill>
                                                        <a:schemeClr val="accent1"/>
                                                      </a:solidFill>
                                                    </a:ln>
                                                    <a:solidFill>
                                                      <a:srgbClr val="000000"/>
                                                    </a:solidFill>
                                                    <a:effectLst/>
                                                    <a:latin typeface="Cambria Math" panose="02040503050406030204" pitchFamily="18" charset="0"/>
                                                  </a:rPr>
                                                  <m:t>𝑖</m:t>
                                                </m:r>
                                              </m:sub>
                                            </m:sSub>
                                          </m:e>
                                        </m:acc>
                                      </m:e>
                                    </m:d>
                                    <m:d>
                                      <m:dPr>
                                        <m:ctrlPr>
                                          <a:rPr lang="en-US" altLang="zh-CN" sz="1400" i="1" dirty="0" smtClean="0">
                                            <a:ln>
                                              <a:solidFill>
                                                <a:schemeClr val="accent1"/>
                                              </a:solidFill>
                                            </a:ln>
                                            <a:solidFill>
                                              <a:srgbClr val="000000"/>
                                            </a:solidFill>
                                            <a:effectLst/>
                                            <a:latin typeface="Cambria Math" panose="02040503050406030204" pitchFamily="18" charset="0"/>
                                          </a:rPr>
                                        </m:ctrlPr>
                                      </m:d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b="0" i="1" dirty="0" smtClean="0">
                                                <a:ln>
                                                  <a:solidFill>
                                                    <a:schemeClr val="accent1"/>
                                                  </a:solidFill>
                                                </a:ln>
                                                <a:solidFill>
                                                  <a:srgbClr val="000000"/>
                                                </a:solidFill>
                                                <a:effectLst/>
                                                <a:latin typeface="Cambria Math" panose="02040503050406030204" pitchFamily="18" charset="0"/>
                                              </a:rPr>
                                              <m:t>𝑗</m:t>
                                            </m:r>
                                            <m:r>
                                              <a:rPr lang="en-US" altLang="zh-CN" sz="1400" b="0" i="1" dirty="0" smtClean="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𝑘</m:t>
                                            </m:r>
                                          </m:sub>
                                        </m:sSub>
                                        <m:r>
                                          <a:rPr lang="en-US" altLang="zh-CN" sz="1400" i="0" dirty="0">
                                            <a:ln>
                                              <a:solidFill>
                                                <a:schemeClr val="accent1"/>
                                              </a:solidFill>
                                            </a:ln>
                                            <a:solidFill>
                                              <a:srgbClr val="000000"/>
                                            </a:solidFill>
                                            <a:effectLst/>
                                            <a:latin typeface="Cambria Math" panose="02040503050406030204" pitchFamily="18" charset="0"/>
                                          </a:rPr>
                                          <m:t>−</m:t>
                                        </m:r>
                                        <m:acc>
                                          <m:accPr>
                                            <m:chr m:val="̅"/>
                                            <m:ctrlPr>
                                              <a:rPr lang="en-US" altLang="zh-CN" sz="1400" i="1" dirty="0">
                                                <a:ln>
                                                  <a:solidFill>
                                                    <a:schemeClr val="accent1"/>
                                                  </a:solidFill>
                                                </a:ln>
                                                <a:solidFill>
                                                  <a:srgbClr val="000000"/>
                                                </a:solidFill>
                                                <a:effectLst/>
                                                <a:latin typeface="Cambria Math" panose="02040503050406030204" pitchFamily="18" charset="0"/>
                                              </a:rPr>
                                            </m:ctrlPr>
                                          </m:acc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b="0" i="1" dirty="0" smtClean="0">
                                                    <a:ln>
                                                      <a:solidFill>
                                                        <a:schemeClr val="accent1"/>
                                                      </a:solidFill>
                                                    </a:ln>
                                                    <a:solidFill>
                                                      <a:srgbClr val="000000"/>
                                                    </a:solidFill>
                                                    <a:effectLst/>
                                                    <a:latin typeface="Cambria Math" panose="02040503050406030204" pitchFamily="18" charset="0"/>
                                                  </a:rPr>
                                                  <m:t>𝑗</m:t>
                                                </m:r>
                                              </m:sub>
                                            </m:sSub>
                                          </m:e>
                                        </m:acc>
                                      </m:e>
                                    </m:d>
                                  </m:num>
                                  <m:den>
                                    <m:rad>
                                      <m:radPr>
                                        <m:degHide m:val="on"/>
                                        <m:ctrlPr>
                                          <a:rPr lang="en-US" altLang="zh-CN" sz="1400" i="1" dirty="0">
                                            <a:ln>
                                              <a:solidFill>
                                                <a:schemeClr val="accent1"/>
                                              </a:solidFill>
                                            </a:ln>
                                            <a:solidFill>
                                              <a:srgbClr val="000000"/>
                                            </a:solidFill>
                                            <a:effectLst/>
                                            <a:latin typeface="Cambria Math" panose="02040503050406030204" pitchFamily="18" charset="0"/>
                                          </a:rPr>
                                        </m:ctrlPr>
                                      </m:radPr>
                                      <m:deg/>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𝛴</m:t>
                                            </m:r>
                                          </m:e>
                                          <m:sub>
                                            <m:r>
                                              <a:rPr lang="en-US" altLang="zh-CN" sz="1400" i="1" dirty="0">
                                                <a:ln>
                                                  <a:solidFill>
                                                    <a:schemeClr val="accent1"/>
                                                  </a:solidFill>
                                                </a:ln>
                                                <a:solidFill>
                                                  <a:srgbClr val="000000"/>
                                                </a:solidFill>
                                                <a:effectLst/>
                                                <a:latin typeface="Cambria Math" panose="02040503050406030204" pitchFamily="18" charset="0"/>
                                              </a:rPr>
                                              <m:t>𝑘</m:t>
                                            </m:r>
                                          </m:sub>
                                        </m:sSub>
                                        <m:sSup>
                                          <m:sSupPr>
                                            <m:ctrlPr>
                                              <a:rPr lang="en-US" altLang="zh-CN" sz="1400" i="1" dirty="0">
                                                <a:ln>
                                                  <a:solidFill>
                                                    <a:schemeClr val="accent1"/>
                                                  </a:solidFill>
                                                </a:ln>
                                                <a:solidFill>
                                                  <a:srgbClr val="000000"/>
                                                </a:solidFill>
                                                <a:effectLst/>
                                                <a:latin typeface="Cambria Math" panose="02040503050406030204" pitchFamily="18" charset="0"/>
                                              </a:rPr>
                                            </m:ctrlPr>
                                          </m:sSupPr>
                                          <m:e>
                                            <m:d>
                                              <m:dPr>
                                                <m:ctrlPr>
                                                  <a:rPr lang="en-US" altLang="zh-CN" sz="1400" i="1" dirty="0">
                                                    <a:ln>
                                                      <a:solidFill>
                                                        <a:schemeClr val="accent1"/>
                                                      </a:solidFill>
                                                    </a:ln>
                                                    <a:solidFill>
                                                      <a:srgbClr val="000000"/>
                                                    </a:solidFill>
                                                    <a:effectLst/>
                                                    <a:latin typeface="Cambria Math" panose="02040503050406030204" pitchFamily="18" charset="0"/>
                                                  </a:rPr>
                                                </m:ctrlPr>
                                              </m:d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i="1" dirty="0">
                                                        <a:ln>
                                                          <a:solidFill>
                                                            <a:schemeClr val="accent1"/>
                                                          </a:solidFill>
                                                        </a:ln>
                                                        <a:solidFill>
                                                          <a:srgbClr val="000000"/>
                                                        </a:solidFill>
                                                        <a:effectLst/>
                                                        <a:latin typeface="Cambria Math" panose="02040503050406030204" pitchFamily="18" charset="0"/>
                                                      </a:rPr>
                                                      <m:t>𝑖</m:t>
                                                    </m:r>
                                                    <m:r>
                                                      <a:rPr lang="en-US" altLang="zh-CN" sz="1400" i="0" dirty="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𝑘</m:t>
                                                    </m:r>
                                                  </m:sub>
                                                </m:sSub>
                                                <m:r>
                                                  <a:rPr lang="en-US" altLang="zh-CN" sz="1400" i="0" dirty="0">
                                                    <a:ln>
                                                      <a:solidFill>
                                                        <a:schemeClr val="accent1"/>
                                                      </a:solidFill>
                                                    </a:ln>
                                                    <a:solidFill>
                                                      <a:srgbClr val="000000"/>
                                                    </a:solidFill>
                                                    <a:effectLst/>
                                                    <a:latin typeface="Cambria Math" panose="02040503050406030204" pitchFamily="18" charset="0"/>
                                                  </a:rPr>
                                                  <m:t>−</m:t>
                                                </m:r>
                                                <m:sSub>
                                                  <m:sSubPr>
                                                    <m:ctrlPr>
                                                      <a:rPr lang="en-US" altLang="zh-CN" sz="1400" i="1" dirty="0">
                                                        <a:ln>
                                                          <a:solidFill>
                                                            <a:schemeClr val="accent1"/>
                                                          </a:solidFill>
                                                        </a:ln>
                                                        <a:solidFill>
                                                          <a:srgbClr val="000000"/>
                                                        </a:solidFill>
                                                        <a:effectLst/>
                                                        <a:latin typeface="Cambria Math" panose="02040503050406030204" pitchFamily="18" charset="0"/>
                                                      </a:rPr>
                                                    </m:ctrlPr>
                                                  </m:sSubPr>
                                                  <m:e>
                                                    <m:acc>
                                                      <m:accPr>
                                                        <m:chr m:val="̅"/>
                                                        <m:ctrlPr>
                                                          <a:rPr lang="en-US" altLang="zh-CN" sz="1400" i="1" dirty="0">
                                                            <a:ln>
                                                              <a:solidFill>
                                                                <a:schemeClr val="accent1"/>
                                                              </a:solidFill>
                                                            </a:ln>
                                                            <a:solidFill>
                                                              <a:srgbClr val="000000"/>
                                                            </a:solidFill>
                                                            <a:effectLst/>
                                                            <a:latin typeface="Cambria Math" panose="02040503050406030204" pitchFamily="18" charset="0"/>
                                                          </a:rPr>
                                                        </m:ctrlPr>
                                                      </m:accPr>
                                                      <m:e>
                                                        <m:r>
                                                          <a:rPr lang="en-US" altLang="zh-CN" sz="1400" i="1" dirty="0">
                                                            <a:ln>
                                                              <a:solidFill>
                                                                <a:schemeClr val="accent1"/>
                                                              </a:solidFill>
                                                            </a:ln>
                                                            <a:solidFill>
                                                              <a:srgbClr val="000000"/>
                                                            </a:solidFill>
                                                            <a:effectLst/>
                                                            <a:latin typeface="Cambria Math" panose="02040503050406030204" pitchFamily="18" charset="0"/>
                                                          </a:rPr>
                                                          <m:t>𝐴</m:t>
                                                        </m:r>
                                                      </m:e>
                                                    </m:acc>
                                                  </m:e>
                                                  <m:sub>
                                                    <m:r>
                                                      <a:rPr lang="en-US" altLang="zh-CN" sz="1400" i="1" dirty="0">
                                                        <a:ln>
                                                          <a:solidFill>
                                                            <a:schemeClr val="accent1"/>
                                                          </a:solidFill>
                                                        </a:ln>
                                                        <a:solidFill>
                                                          <a:srgbClr val="000000"/>
                                                        </a:solidFill>
                                                        <a:effectLst/>
                                                        <a:latin typeface="Cambria Math" panose="02040503050406030204" pitchFamily="18" charset="0"/>
                                                      </a:rPr>
                                                      <m:t>𝑖</m:t>
                                                    </m:r>
                                                  </m:sub>
                                                </m:sSub>
                                              </m:e>
                                            </m:d>
                                          </m:e>
                                          <m:sup>
                                            <m:r>
                                              <a:rPr lang="en-US" altLang="zh-CN" sz="1400" i="0" dirty="0">
                                                <a:ln>
                                                  <a:solidFill>
                                                    <a:schemeClr val="accent1"/>
                                                  </a:solidFill>
                                                </a:ln>
                                                <a:solidFill>
                                                  <a:srgbClr val="000000"/>
                                                </a:solidFill>
                                                <a:effectLst/>
                                                <a:latin typeface="Cambria Math" panose="02040503050406030204" pitchFamily="18" charset="0"/>
                                              </a:rPr>
                                              <m:t>2</m:t>
                                            </m:r>
                                          </m:sup>
                                        </m:sSup>
                                      </m:e>
                                    </m:rad>
                                    <m:rad>
                                      <m:radPr>
                                        <m:degHide m:val="on"/>
                                        <m:ctrlPr>
                                          <a:rPr lang="en-US" altLang="zh-CN" sz="1400" i="1" dirty="0" smtClean="0">
                                            <a:ln>
                                              <a:solidFill>
                                                <a:schemeClr val="accent1"/>
                                              </a:solidFill>
                                            </a:ln>
                                            <a:solidFill>
                                              <a:srgbClr val="000000"/>
                                            </a:solidFill>
                                            <a:effectLst/>
                                            <a:latin typeface="Cambria Math" panose="02040503050406030204" pitchFamily="18" charset="0"/>
                                          </a:rPr>
                                        </m:ctrlPr>
                                      </m:radPr>
                                      <m:deg/>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𝛴</m:t>
                                            </m:r>
                                          </m:e>
                                          <m:sub>
                                            <m:r>
                                              <a:rPr lang="en-US" altLang="zh-CN" sz="1400" i="1" dirty="0">
                                                <a:ln>
                                                  <a:solidFill>
                                                    <a:schemeClr val="accent1"/>
                                                  </a:solidFill>
                                                </a:ln>
                                                <a:solidFill>
                                                  <a:srgbClr val="000000"/>
                                                </a:solidFill>
                                                <a:effectLst/>
                                                <a:latin typeface="Cambria Math" panose="02040503050406030204" pitchFamily="18" charset="0"/>
                                              </a:rPr>
                                              <m:t>𝑘</m:t>
                                            </m:r>
                                          </m:sub>
                                        </m:sSub>
                                        <m:sSup>
                                          <m:sSupPr>
                                            <m:ctrlPr>
                                              <a:rPr lang="en-US" altLang="zh-CN" sz="1400" i="1" dirty="0">
                                                <a:ln>
                                                  <a:solidFill>
                                                    <a:schemeClr val="accent1"/>
                                                  </a:solidFill>
                                                </a:ln>
                                                <a:solidFill>
                                                  <a:srgbClr val="000000"/>
                                                </a:solidFill>
                                                <a:effectLst/>
                                                <a:latin typeface="Cambria Math" panose="02040503050406030204" pitchFamily="18" charset="0"/>
                                              </a:rPr>
                                            </m:ctrlPr>
                                          </m:sSupPr>
                                          <m:e>
                                            <m:d>
                                              <m:dPr>
                                                <m:ctrlPr>
                                                  <a:rPr lang="en-US" altLang="zh-CN" sz="1400" i="1" dirty="0">
                                                    <a:ln>
                                                      <a:solidFill>
                                                        <a:schemeClr val="accent1"/>
                                                      </a:solidFill>
                                                    </a:ln>
                                                    <a:solidFill>
                                                      <a:srgbClr val="000000"/>
                                                    </a:solidFill>
                                                    <a:effectLst/>
                                                    <a:latin typeface="Cambria Math" panose="02040503050406030204" pitchFamily="18" charset="0"/>
                                                  </a:rPr>
                                                </m:ctrlPr>
                                              </m:dPr>
                                              <m:e>
                                                <m:sSub>
                                                  <m:sSubPr>
                                                    <m:ctrlPr>
                                                      <a:rPr lang="en-US" altLang="zh-CN" sz="1400" i="1" dirty="0">
                                                        <a:ln>
                                                          <a:solidFill>
                                                            <a:schemeClr val="accent1"/>
                                                          </a:solidFill>
                                                        </a:ln>
                                                        <a:solidFill>
                                                          <a:srgbClr val="000000"/>
                                                        </a:solidFill>
                                                        <a:effectLst/>
                                                        <a:latin typeface="Cambria Math" panose="02040503050406030204" pitchFamily="18" charset="0"/>
                                                      </a:rPr>
                                                    </m:ctrlPr>
                                                  </m:sSubPr>
                                                  <m:e>
                                                    <m:r>
                                                      <a:rPr lang="en-US" altLang="zh-CN" sz="1400" i="1" dirty="0">
                                                        <a:ln>
                                                          <a:solidFill>
                                                            <a:schemeClr val="accent1"/>
                                                          </a:solidFill>
                                                        </a:ln>
                                                        <a:solidFill>
                                                          <a:srgbClr val="000000"/>
                                                        </a:solidFill>
                                                        <a:effectLst/>
                                                        <a:latin typeface="Cambria Math" panose="02040503050406030204" pitchFamily="18" charset="0"/>
                                                      </a:rPr>
                                                      <m:t>𝐴</m:t>
                                                    </m:r>
                                                  </m:e>
                                                  <m:sub>
                                                    <m:r>
                                                      <a:rPr lang="en-US" altLang="zh-CN" sz="1400" b="0" i="1" dirty="0" smtClean="0">
                                                        <a:ln>
                                                          <a:solidFill>
                                                            <a:schemeClr val="accent1"/>
                                                          </a:solidFill>
                                                        </a:ln>
                                                        <a:solidFill>
                                                          <a:srgbClr val="000000"/>
                                                        </a:solidFill>
                                                        <a:effectLst/>
                                                        <a:latin typeface="Cambria Math" panose="02040503050406030204" pitchFamily="18" charset="0"/>
                                                      </a:rPr>
                                                      <m:t>𝑗</m:t>
                                                    </m:r>
                                                    <m:r>
                                                      <a:rPr lang="en-US" altLang="zh-CN" sz="1400" b="0" i="1" dirty="0" smtClean="0">
                                                        <a:ln>
                                                          <a:solidFill>
                                                            <a:schemeClr val="accent1"/>
                                                          </a:solidFill>
                                                        </a:ln>
                                                        <a:solidFill>
                                                          <a:srgbClr val="000000"/>
                                                        </a:solidFill>
                                                        <a:effectLst/>
                                                        <a:latin typeface="Cambria Math" panose="02040503050406030204" pitchFamily="18" charset="0"/>
                                                      </a:rPr>
                                                      <m:t>,</m:t>
                                                    </m:r>
                                                    <m:r>
                                                      <a:rPr lang="en-US" altLang="zh-CN" sz="1400" i="1" dirty="0">
                                                        <a:ln>
                                                          <a:solidFill>
                                                            <a:schemeClr val="accent1"/>
                                                          </a:solidFill>
                                                        </a:ln>
                                                        <a:solidFill>
                                                          <a:srgbClr val="000000"/>
                                                        </a:solidFill>
                                                        <a:effectLst/>
                                                        <a:latin typeface="Cambria Math" panose="02040503050406030204" pitchFamily="18" charset="0"/>
                                                      </a:rPr>
                                                      <m:t>𝑘</m:t>
                                                    </m:r>
                                                  </m:sub>
                                                </m:sSub>
                                                <m:r>
                                                  <a:rPr lang="en-US" altLang="zh-CN" sz="1400" i="0" dirty="0">
                                                    <a:ln>
                                                      <a:solidFill>
                                                        <a:schemeClr val="accent1"/>
                                                      </a:solidFill>
                                                    </a:ln>
                                                    <a:solidFill>
                                                      <a:srgbClr val="000000"/>
                                                    </a:solidFill>
                                                    <a:effectLst/>
                                                    <a:latin typeface="Cambria Math" panose="02040503050406030204" pitchFamily="18" charset="0"/>
                                                  </a:rPr>
                                                  <m:t>−</m:t>
                                                </m:r>
                                                <m:sSub>
                                                  <m:sSubPr>
                                                    <m:ctrlPr>
                                                      <a:rPr lang="en-US" altLang="zh-CN" sz="1400" i="1" dirty="0">
                                                        <a:ln>
                                                          <a:solidFill>
                                                            <a:schemeClr val="accent1"/>
                                                          </a:solidFill>
                                                        </a:ln>
                                                        <a:solidFill>
                                                          <a:srgbClr val="000000"/>
                                                        </a:solidFill>
                                                        <a:effectLst/>
                                                        <a:latin typeface="Cambria Math" panose="02040503050406030204" pitchFamily="18" charset="0"/>
                                                      </a:rPr>
                                                    </m:ctrlPr>
                                                  </m:sSubPr>
                                                  <m:e>
                                                    <m:acc>
                                                      <m:accPr>
                                                        <m:chr m:val="̅"/>
                                                        <m:ctrlPr>
                                                          <a:rPr lang="en-US" altLang="zh-CN" sz="1400" i="1" dirty="0">
                                                            <a:ln>
                                                              <a:solidFill>
                                                                <a:schemeClr val="accent1"/>
                                                              </a:solidFill>
                                                            </a:ln>
                                                            <a:solidFill>
                                                              <a:srgbClr val="000000"/>
                                                            </a:solidFill>
                                                            <a:effectLst/>
                                                            <a:latin typeface="Cambria Math" panose="02040503050406030204" pitchFamily="18" charset="0"/>
                                                          </a:rPr>
                                                        </m:ctrlPr>
                                                      </m:accPr>
                                                      <m:e>
                                                        <m:r>
                                                          <a:rPr lang="en-US" altLang="zh-CN" sz="1400" i="1" dirty="0">
                                                            <a:ln>
                                                              <a:solidFill>
                                                                <a:schemeClr val="accent1"/>
                                                              </a:solidFill>
                                                            </a:ln>
                                                            <a:solidFill>
                                                              <a:srgbClr val="000000"/>
                                                            </a:solidFill>
                                                            <a:effectLst/>
                                                            <a:latin typeface="Cambria Math" panose="02040503050406030204" pitchFamily="18" charset="0"/>
                                                          </a:rPr>
                                                          <m:t>𝐴</m:t>
                                                        </m:r>
                                                      </m:e>
                                                    </m:acc>
                                                  </m:e>
                                                  <m:sub>
                                                    <m:r>
                                                      <a:rPr lang="en-US" altLang="zh-CN" sz="1400" b="0" i="1" dirty="0" smtClean="0">
                                                        <a:ln>
                                                          <a:solidFill>
                                                            <a:schemeClr val="accent1"/>
                                                          </a:solidFill>
                                                        </a:ln>
                                                        <a:solidFill>
                                                          <a:srgbClr val="000000"/>
                                                        </a:solidFill>
                                                        <a:effectLst/>
                                                        <a:latin typeface="Cambria Math" panose="02040503050406030204" pitchFamily="18" charset="0"/>
                                                      </a:rPr>
                                                      <m:t>𝑗</m:t>
                                                    </m:r>
                                                  </m:sub>
                                                </m:sSub>
                                              </m:e>
                                            </m:d>
                                          </m:e>
                                          <m:sup>
                                            <m:r>
                                              <a:rPr lang="en-US" altLang="zh-CN" sz="1400" i="0" dirty="0">
                                                <a:ln>
                                                  <a:solidFill>
                                                    <a:schemeClr val="accent1"/>
                                                  </a:solidFill>
                                                </a:ln>
                                                <a:solidFill>
                                                  <a:srgbClr val="000000"/>
                                                </a:solidFill>
                                                <a:effectLst/>
                                                <a:latin typeface="Cambria Math" panose="02040503050406030204" pitchFamily="18" charset="0"/>
                                              </a:rPr>
                                              <m:t>2</m:t>
                                            </m:r>
                                          </m:sup>
                                        </m:sSup>
                                      </m:e>
                                    </m:rad>
                                  </m:den>
                                </m:f>
                              </m:oMath>
                            </m:oMathPara>
                          </a14:m>
                          <a:endParaRPr lang="en-US" altLang="zh-CN" sz="1400" dirty="0">
                            <a:ln>
                              <a:solidFill>
                                <a:schemeClr val="accent1"/>
                              </a:solidFill>
                            </a:ln>
                            <a:solidFill>
                              <a:srgbClr val="000000"/>
                            </a:solidFill>
                            <a:effectLst/>
                          </a:endParaRP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780041195"/>
                      </a:ext>
                    </a:extLst>
                  </a:tr>
                </a:tbl>
              </a:graphicData>
            </a:graphic>
          </p:graphicFrame>
        </mc:Choice>
        <mc:Fallback xmlns="">
          <p:graphicFrame>
            <p:nvGraphicFramePr>
              <p:cNvPr id="12" name="Content Placeholder 3">
                <a:extLst>
                  <a:ext uri="{FF2B5EF4-FFF2-40B4-BE49-F238E27FC236}">
                    <a16:creationId xmlns:a16="http://schemas.microsoft.com/office/drawing/2014/main" id="{892FFAFD-107D-A405-2301-87461C08819F}"/>
                  </a:ext>
                </a:extLst>
              </p:cNvPr>
              <p:cNvGraphicFramePr>
                <a:graphicFrameLocks/>
              </p:cNvGraphicFramePr>
              <p:nvPr>
                <p:extLst>
                  <p:ext uri="{D42A27DB-BD31-4B8C-83A1-F6EECF244321}">
                    <p14:modId xmlns:p14="http://schemas.microsoft.com/office/powerpoint/2010/main" val="3014822002"/>
                  </p:ext>
                </p:extLst>
              </p:nvPr>
            </p:nvGraphicFramePr>
            <p:xfrm>
              <a:off x="741224" y="1742800"/>
              <a:ext cx="10291482" cy="4832492"/>
            </p:xfrm>
            <a:graphic>
              <a:graphicData uri="http://schemas.openxmlformats.org/drawingml/2006/table">
                <a:tbl>
                  <a:tblPr firstRow="1" bandRow="1">
                    <a:tableStyleId>{7E9639D4-E3E2-4D34-9284-5A2195B3D0D7}</a:tableStyleId>
                  </a:tblPr>
                  <a:tblGrid>
                    <a:gridCol w="5145741">
                      <a:extLst>
                        <a:ext uri="{9D8B030D-6E8A-4147-A177-3AD203B41FA5}">
                          <a16:colId xmlns:a16="http://schemas.microsoft.com/office/drawing/2014/main" val="3854281048"/>
                        </a:ext>
                      </a:extLst>
                    </a:gridCol>
                    <a:gridCol w="5145741">
                      <a:extLst>
                        <a:ext uri="{9D8B030D-6E8A-4147-A177-3AD203B41FA5}">
                          <a16:colId xmlns:a16="http://schemas.microsoft.com/office/drawing/2014/main" val="2151612580"/>
                        </a:ext>
                      </a:extLst>
                    </a:gridCol>
                  </a:tblGrid>
                  <a:tr h="351685">
                    <a:tc gridSpan="2">
                      <a:txBody>
                        <a:bodyPr/>
                        <a:lstStyle/>
                        <a:p>
                          <a:pPr algn="l"/>
                          <a:r>
                            <a:rPr lang="en-US" sz="1400" b="1" i="0" kern="1200" dirty="0">
                              <a:ln>
                                <a:noFill/>
                              </a:ln>
                              <a:solidFill>
                                <a:srgbClr val="000000"/>
                              </a:solidFill>
                              <a:effectLst/>
                              <a:latin typeface="Times New Roman" panose="02020603050405020304" pitchFamily="18" charset="0"/>
                              <a:ea typeface="+mn-ea"/>
                              <a:cs typeface="Times New Roman" panose="02020603050405020304" pitchFamily="18" charset="0"/>
                            </a:rPr>
                            <a:t>Feature</a:t>
                          </a:r>
                          <a:endParaRPr lang="en-US" sz="1400" b="1" i="0" dirty="0">
                            <a:ln>
                              <a:noFill/>
                            </a:ln>
                            <a:solidFill>
                              <a:srgbClr val="000000"/>
                            </a:solidFill>
                            <a:effectLst/>
                            <a:latin typeface="Times New Roman" panose="02020603050405020304" pitchFamily="18" charset="0"/>
                            <a:cs typeface="Times New Roman" panose="02020603050405020304" pitchFamily="18" charset="0"/>
                          </a:endParaRPr>
                        </a:p>
                      </a:txBody>
                      <a:tcPr marL="73323" marR="73323" marT="36662" marB="36662" anchor="ctr">
                        <a:lnL w="6350" cap="flat" cmpd="sng" algn="ctr">
                          <a:solidFill>
                            <a:srgbClr val="B9D7EA"/>
                          </a:solidFill>
                          <a:prstDash val="solid"/>
                          <a:miter lim="800000"/>
                        </a:lnL>
                        <a:lnR w="6350" cap="flat" cmpd="sng" algn="ctr">
                          <a:solidFill>
                            <a:srgbClr val="B9D7EA"/>
                          </a:solidFill>
                          <a:prstDash val="solid"/>
                          <a:miter lim="800000"/>
                        </a:lnR>
                        <a:lnT w="6350" cap="flat" cmpd="sng" algn="ctr">
                          <a:solidFill>
                            <a:srgbClr val="B9D7EA"/>
                          </a:solidFill>
                          <a:prstDash val="solid"/>
                          <a:miter lim="800000"/>
                        </a:lnT>
                        <a:lnB w="6350" cap="flat" cmpd="sng" algn="ctr">
                          <a:solidFill>
                            <a:srgbClr val="B9D7EA"/>
                          </a:solidFill>
                          <a:prstDash val="solid"/>
                          <a:miter lim="800000"/>
                        </a:lnB>
                        <a:solidFill>
                          <a:srgbClr val="B9D7EA"/>
                        </a:solidFill>
                      </a:tcPr>
                    </a:tc>
                    <a:tc hMerge="1">
                      <a:txBody>
                        <a:bodyPr/>
                        <a:lstStyle/>
                        <a:p>
                          <a:endParaRPr lang="zh-CN" altLang="en-US"/>
                        </a:p>
                      </a:txBody>
                      <a:tcPr/>
                    </a:tc>
                    <a:extLst>
                      <a:ext uri="{0D108BD9-81ED-4DB2-BD59-A6C34878D82A}">
                        <a16:rowId xmlns:a16="http://schemas.microsoft.com/office/drawing/2014/main" val="2658316609"/>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Common Neighbors</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B9D7EA"/>
                          </a:solidFill>
                          <a:prstDash val="solid"/>
                          <a:miter lim="800000"/>
                        </a:lnT>
                        <a:lnB w="6350" cap="flat" cmpd="sng" algn="ctr">
                          <a:solidFill>
                            <a:srgbClr val="DDDDDD"/>
                          </a:solidFill>
                          <a:prstDash val="solid"/>
                          <a:miter lim="800000"/>
                        </a:lnB>
                        <a:solidFill>
                          <a:srgbClr val="D6E6F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kern="1200" dirty="0">
                              <a:ln>
                                <a:solidFill>
                                  <a:schemeClr val="accent1"/>
                                </a:solidFill>
                              </a:ln>
                              <a:solidFill>
                                <a:srgbClr val="000000"/>
                              </a:solidFill>
                              <a:effectLst/>
                              <a:latin typeface="Cambria Math" panose="02040503050406030204" pitchFamily="18" charset="0"/>
                              <a:ea typeface="+mn-ea"/>
                              <a:cs typeface="+mn-cs"/>
                            </a:rPr>
                            <a:t>|</a:t>
                          </a:r>
                          <a:r>
                            <a:rPr lang="en-US" altLang="zh-CN" sz="1400" i="1" kern="1200" dirty="0">
                              <a:ln>
                                <a:solidFill>
                                  <a:schemeClr val="accent1"/>
                                </a:solidFill>
                              </a:ln>
                              <a:solidFill>
                                <a:srgbClr val="000000"/>
                              </a:solidFill>
                              <a:effectLst/>
                              <a:latin typeface="Cambria Math" panose="02040503050406030204" pitchFamily="18" charset="0"/>
                              <a:ea typeface="+mn-ea"/>
                              <a:cs typeface="+mn-cs"/>
                            </a:rPr>
                            <a:t>N</a:t>
                          </a:r>
                          <a:r>
                            <a:rPr lang="en-US" altLang="zh-CN" sz="1400" kern="1200" dirty="0">
                              <a:ln>
                                <a:solidFill>
                                  <a:schemeClr val="accent1"/>
                                </a:solidFill>
                              </a:ln>
                              <a:solidFill>
                                <a:srgbClr val="000000"/>
                              </a:solidFill>
                              <a:effectLst/>
                              <a:latin typeface="Cambria Math" panose="02040503050406030204" pitchFamily="18" charset="0"/>
                              <a:ea typeface="+mn-ea"/>
                              <a:cs typeface="+mn-cs"/>
                            </a:rPr>
                            <a:t>(x) ∩ </a:t>
                          </a:r>
                          <a:r>
                            <a:rPr lang="en-US" altLang="zh-CN" sz="1400" i="1" kern="1200" dirty="0">
                              <a:ln>
                                <a:solidFill>
                                  <a:schemeClr val="accent1"/>
                                </a:solidFill>
                              </a:ln>
                              <a:solidFill>
                                <a:srgbClr val="000000"/>
                              </a:solidFill>
                              <a:effectLst/>
                              <a:latin typeface="Cambria Math" panose="02040503050406030204" pitchFamily="18" charset="0"/>
                              <a:ea typeface="+mn-ea"/>
                              <a:cs typeface="+mn-cs"/>
                            </a:rPr>
                            <a:t>N</a:t>
                          </a:r>
                          <a:r>
                            <a:rPr lang="en-US" altLang="zh-CN" sz="1400" kern="1200" dirty="0">
                              <a:ln>
                                <a:solidFill>
                                  <a:schemeClr val="accent1"/>
                                </a:solidFill>
                              </a:ln>
                              <a:solidFill>
                                <a:srgbClr val="000000"/>
                              </a:solidFill>
                              <a:effectLst/>
                              <a:latin typeface="Cambria Math" panose="02040503050406030204" pitchFamily="18" charset="0"/>
                              <a:ea typeface="+mn-ea"/>
                              <a:cs typeface="+mn-cs"/>
                            </a:rPr>
                            <a:t>(y)| </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B9D7EA"/>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645472260"/>
                      </a:ext>
                    </a:extLst>
                  </a:tr>
                  <a:tr h="494529">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Jaccard Coefficient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blipFill>
                          <a:blip r:embed="rId3"/>
                          <a:stretch>
                            <a:fillRect l="-100118" t="-139506" r="-118" b="-741975"/>
                          </a:stretch>
                        </a:blipFill>
                      </a:tcPr>
                    </a:tc>
                    <a:extLst>
                      <a:ext uri="{0D108BD9-81ED-4DB2-BD59-A6C34878D82A}">
                        <a16:rowId xmlns:a16="http://schemas.microsoft.com/office/drawing/2014/main" val="3120161550"/>
                      </a:ext>
                    </a:extLst>
                  </a:tr>
                  <a:tr h="760213">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Resource </a:t>
                          </a:r>
                          <a:r>
                            <a:rPr lang="en-US" altLang="zh-CN" sz="1400" b="0" kern="1200" dirty="0" err="1">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AllocationPreferential</a:t>
                          </a:r>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 Attachment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blipFill>
                          <a:blip r:embed="rId3"/>
                          <a:stretch>
                            <a:fillRect l="-100118" t="-155200" r="-118" b="-380800"/>
                          </a:stretch>
                        </a:blipFill>
                      </a:tcPr>
                    </a:tc>
                    <a:extLst>
                      <a:ext uri="{0D108BD9-81ED-4DB2-BD59-A6C34878D82A}">
                        <a16:rowId xmlns:a16="http://schemas.microsoft.com/office/drawing/2014/main" val="3155408728"/>
                      </a:ext>
                    </a:extLst>
                  </a:tr>
                  <a:tr h="333367">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Preferential Attachment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blipFill>
                          <a:blip r:embed="rId3"/>
                          <a:stretch>
                            <a:fillRect l="-100118" t="-590741" r="-118" b="-781481"/>
                          </a:stretch>
                        </a:blipFill>
                      </a:tcPr>
                    </a:tc>
                    <a:extLst>
                      <a:ext uri="{0D108BD9-81ED-4DB2-BD59-A6C34878D82A}">
                        <a16:rowId xmlns:a16="http://schemas.microsoft.com/office/drawing/2014/main" val="3312164825"/>
                      </a:ext>
                    </a:extLst>
                  </a:tr>
                  <a:tr h="494529">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Dice Coefficient</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blipFill>
                          <a:blip r:embed="rId3"/>
                          <a:stretch>
                            <a:fillRect l="-100118" t="-454878" r="-118" b="-414634"/>
                          </a:stretch>
                        </a:blipFill>
                      </a:tcPr>
                    </a:tc>
                    <a:extLst>
                      <a:ext uri="{0D108BD9-81ED-4DB2-BD59-A6C34878D82A}">
                        <a16:rowId xmlns:a16="http://schemas.microsoft.com/office/drawing/2014/main" val="1093594383"/>
                      </a:ext>
                    </a:extLst>
                  </a:tr>
                  <a:tr h="547615">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Cosine Similarity</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blipFill>
                          <a:blip r:embed="rId3"/>
                          <a:stretch>
                            <a:fillRect l="-100118" t="-505556" r="-118" b="-277778"/>
                          </a:stretch>
                        </a:blipFill>
                      </a:tcPr>
                    </a:tc>
                    <a:extLst>
                      <a:ext uri="{0D108BD9-81ED-4DB2-BD59-A6C34878D82A}">
                        <a16:rowId xmlns:a16="http://schemas.microsoft.com/office/drawing/2014/main" val="2130717119"/>
                      </a:ext>
                    </a:extLst>
                  </a:tr>
                  <a:tr h="760213">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Adamic-Adar</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a:solidFill>
                            <a:srgbClr val="D6E6F2"/>
                          </a:solidFill>
                          <a:prstDash val="solid"/>
                        </a:lnL>
                        <a:lnR w="6350" cap="flat" cmpd="sng" algn="ctr">
                          <a:solidFill>
                            <a:srgbClr val="FFFFFF"/>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blipFill>
                          <a:blip r:embed="rId3"/>
                          <a:stretch>
                            <a:fillRect l="-100118" t="-436000" r="-118" b="-100000"/>
                          </a:stretch>
                        </a:blipFill>
                      </a:tcPr>
                    </a:tc>
                    <a:extLst>
                      <a:ext uri="{0D108BD9-81ED-4DB2-BD59-A6C34878D82A}">
                        <a16:rowId xmlns:a16="http://schemas.microsoft.com/office/drawing/2014/main" val="1629504228"/>
                      </a:ext>
                    </a:extLst>
                  </a:tr>
                  <a:tr h="756974">
                    <a:tc>
                      <a:txBody>
                        <a:bodyPr/>
                        <a:lstStyle/>
                        <a:p>
                          <a:r>
                            <a:rPr lang="en-US" altLang="zh-CN"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Pearson Correlation</a:t>
                          </a:r>
                          <a:endParaRPr lang="en-US" sz="14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endParaRPr lang="zh-CN"/>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blipFill>
                          <a:blip r:embed="rId3"/>
                          <a:stretch>
                            <a:fillRect l="-100118" t="-540323" r="-118" b="-806"/>
                          </a:stretch>
                        </a:blipFill>
                      </a:tcPr>
                    </a:tc>
                    <a:extLst>
                      <a:ext uri="{0D108BD9-81ED-4DB2-BD59-A6C34878D82A}">
                        <a16:rowId xmlns:a16="http://schemas.microsoft.com/office/drawing/2014/main" val="780041195"/>
                      </a:ext>
                    </a:extLst>
                  </a:tr>
                </a:tbl>
              </a:graphicData>
            </a:graphic>
          </p:graphicFrame>
        </mc:Fallback>
      </mc:AlternateContent>
    </p:spTree>
    <p:extLst>
      <p:ext uri="{BB962C8B-B14F-4D97-AF65-F5344CB8AC3E}">
        <p14:creationId xmlns:p14="http://schemas.microsoft.com/office/powerpoint/2010/main" val="416040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25B6-317E-8569-EA03-A7B429B35CF5}"/>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38E3FDC8-D46B-5CCE-6523-4A47B39D229F}"/>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935F8C07-73F8-AF3C-DC30-2748E5204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51342DE7-B0C0-306F-0F2A-76E6A21A7C0B}"/>
              </a:ext>
            </a:extLst>
          </p:cNvPr>
          <p:cNvSpPr/>
          <p:nvPr/>
        </p:nvSpPr>
        <p:spPr>
          <a:xfrm>
            <a:off x="290792" y="914400"/>
            <a:ext cx="11608824" cy="569540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500" b="1" i="0" u="none" strike="noStrike" kern="1200" cap="none" spc="300" normalizeH="0" baseline="0" noProof="0" dirty="0">
                <a:ln>
                  <a:noFill/>
                </a:ln>
                <a:solidFill>
                  <a:srgbClr val="0070C0"/>
                </a:solidFill>
                <a:effectLst/>
                <a:uLnTx/>
                <a:uFillTx/>
                <a:latin typeface="Arial"/>
                <a:ea typeface="微软雅黑"/>
                <a:cs typeface="+mn-cs"/>
              </a:rPr>
              <a:t> </a:t>
            </a: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11167A12-1F81-1135-C7D0-DE0D854DABED}"/>
              </a:ext>
            </a:extLst>
          </p:cNvPr>
          <p:cNvSpPr>
            <a:spLocks noGrp="1"/>
          </p:cNvSpPr>
          <p:nvPr>
            <p:ph type="title"/>
          </p:nvPr>
        </p:nvSpPr>
        <p:spPr>
          <a:xfrm>
            <a:off x="669924" y="248192"/>
            <a:ext cx="10850563" cy="584563"/>
          </a:xfrm>
        </p:spPr>
        <p:txBody>
          <a:bodyPr/>
          <a:lstStyle/>
          <a:p>
            <a:r>
              <a:rPr lang="en-US" altLang="zh-CN" dirty="0">
                <a:solidFill>
                  <a:schemeClr val="bg1"/>
                </a:solidFill>
                <a:latin typeface="Times New Roman" panose="02020603050405020304" pitchFamily="18" charset="0"/>
                <a:cs typeface="Times New Roman" panose="02020603050405020304" pitchFamily="18" charset="0"/>
              </a:rPr>
              <a:t>Link prediction</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E70AD410-5DEC-A7C9-AE41-946E783EEA3D}"/>
              </a:ext>
            </a:extLst>
          </p:cNvPr>
          <p:cNvGraphicFramePr>
            <a:graphicFrameLocks/>
          </p:cNvGraphicFramePr>
          <p:nvPr>
            <p:extLst>
              <p:ext uri="{D42A27DB-BD31-4B8C-83A1-F6EECF244321}">
                <p14:modId xmlns:p14="http://schemas.microsoft.com/office/powerpoint/2010/main" val="4154533265"/>
              </p:ext>
            </p:extLst>
          </p:nvPr>
        </p:nvGraphicFramePr>
        <p:xfrm>
          <a:off x="566483" y="3604256"/>
          <a:ext cx="5160784" cy="2819696"/>
        </p:xfrm>
        <a:graphic>
          <a:graphicData uri="http://schemas.openxmlformats.org/drawingml/2006/table">
            <a:tbl>
              <a:tblPr firstRow="1" bandRow="1">
                <a:tableStyleId>{7E9639D4-E3E2-4D34-9284-5A2195B3D0D7}</a:tableStyleId>
              </a:tblPr>
              <a:tblGrid>
                <a:gridCol w="2368518">
                  <a:extLst>
                    <a:ext uri="{9D8B030D-6E8A-4147-A177-3AD203B41FA5}">
                      <a16:colId xmlns:a16="http://schemas.microsoft.com/office/drawing/2014/main" val="3854281048"/>
                    </a:ext>
                  </a:extLst>
                </a:gridCol>
                <a:gridCol w="1415691">
                  <a:extLst>
                    <a:ext uri="{9D8B030D-6E8A-4147-A177-3AD203B41FA5}">
                      <a16:colId xmlns:a16="http://schemas.microsoft.com/office/drawing/2014/main" val="2709409782"/>
                    </a:ext>
                  </a:extLst>
                </a:gridCol>
                <a:gridCol w="1376575">
                  <a:extLst>
                    <a:ext uri="{9D8B030D-6E8A-4147-A177-3AD203B41FA5}">
                      <a16:colId xmlns:a16="http://schemas.microsoft.com/office/drawing/2014/main" val="3182320382"/>
                    </a:ext>
                  </a:extLst>
                </a:gridCol>
              </a:tblGrid>
              <a:tr h="299507">
                <a:tc>
                  <a:txBody>
                    <a:bodyPr/>
                    <a:lstStyle/>
                    <a:p>
                      <a:pPr algn="l"/>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Facebook dataset</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B9D7EA"/>
                    </a:solidFill>
                  </a:tcPr>
                </a:tc>
                <a:tc>
                  <a:txBody>
                    <a:bodyPr/>
                    <a:lstStyle/>
                    <a:p>
                      <a:pPr algn="ctr"/>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AUC</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D6E6F2"/>
                    </a:solidFill>
                  </a:tcPr>
                </a:tc>
                <a:tc>
                  <a:txBody>
                    <a:bodyPr/>
                    <a:lstStyle/>
                    <a:p>
                      <a:pPr algn="ctr"/>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AP</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D6E6F2"/>
                    </a:solidFill>
                  </a:tcPr>
                </a:tc>
                <a:extLst>
                  <a:ext uri="{0D108BD9-81ED-4DB2-BD59-A6C34878D82A}">
                    <a16:rowId xmlns:a16="http://schemas.microsoft.com/office/drawing/2014/main" val="2658316609"/>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Decision Tree</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dirty="0">
                          <a:ln>
                            <a:solidFill>
                              <a:schemeClr val="accent1"/>
                            </a:solidFill>
                          </a:ln>
                          <a:solidFill>
                            <a:srgbClr val="000000"/>
                          </a:solidFill>
                          <a:effectLst/>
                        </a:rPr>
                        <a:t>0.834998</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lnT>
                    <a:lnB w="6350" cap="flat" cmpd="sng" algn="ctr">
                      <a:solidFill>
                        <a:srgbClr val="DDDDDD"/>
                      </a:solidFill>
                      <a:prstDash val="solid"/>
                      <a:miter lim="800000"/>
                      <a:headEnd type="none" w="med" len="med"/>
                      <a:tailEnd type="none" w="med" len="med"/>
                    </a:lnB>
                    <a:solidFill>
                      <a:srgbClr val="FFFFFF"/>
                    </a:solidFill>
                  </a:tcPr>
                </a:tc>
                <a:tc>
                  <a:txBody>
                    <a:bodyPr/>
                    <a:lstStyle/>
                    <a:p>
                      <a:r>
                        <a:rPr lang="en-US" altLang="zh-CN" sz="2000" dirty="0">
                          <a:ln>
                            <a:solidFill>
                              <a:schemeClr val="accent1"/>
                            </a:solidFill>
                          </a:ln>
                          <a:solidFill>
                            <a:srgbClr val="000000"/>
                          </a:solidFill>
                          <a:effectLst/>
                        </a:rPr>
                        <a:t>0.873852</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lnT>
                    <a:lnB w="6350" cap="flat" cmpd="sng" algn="ctr">
                      <a:solidFill>
                        <a:srgbClr val="DDDDDD"/>
                      </a:solidFill>
                      <a:prstDash val="solid"/>
                      <a:miter lim="800000"/>
                      <a:headEnd type="none" w="med" len="med"/>
                      <a:tailEnd type="none" w="med" len="med"/>
                    </a:lnB>
                    <a:solidFill>
                      <a:srgbClr val="FFFFFF"/>
                    </a:solidFill>
                  </a:tcPr>
                </a:tc>
                <a:extLst>
                  <a:ext uri="{0D108BD9-81ED-4DB2-BD59-A6C34878D82A}">
                    <a16:rowId xmlns:a16="http://schemas.microsoft.com/office/drawing/2014/main" val="1645472260"/>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KNN</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dirty="0">
                          <a:ln>
                            <a:solidFill>
                              <a:schemeClr val="accent1"/>
                            </a:solidFill>
                          </a:ln>
                          <a:solidFill>
                            <a:srgbClr val="000000"/>
                          </a:solidFill>
                          <a:effectLst/>
                        </a:rPr>
                        <a:t>0.893061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FFFFF"/>
                    </a:solidFill>
                  </a:tcPr>
                </a:tc>
                <a:tc>
                  <a:txBody>
                    <a:bodyPr/>
                    <a:lstStyle/>
                    <a:p>
                      <a:r>
                        <a:rPr lang="en-US" altLang="zh-CN" sz="2000" dirty="0">
                          <a:ln>
                            <a:solidFill>
                              <a:schemeClr val="accent1"/>
                            </a:solidFill>
                          </a:ln>
                          <a:solidFill>
                            <a:srgbClr val="000000"/>
                          </a:solidFill>
                          <a:effectLst/>
                        </a:rPr>
                        <a:t>0.894446</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FFFFF"/>
                    </a:solidFill>
                  </a:tcPr>
                </a:tc>
                <a:extLst>
                  <a:ext uri="{0D108BD9-81ED-4DB2-BD59-A6C34878D82A}">
                    <a16:rowId xmlns:a16="http://schemas.microsoft.com/office/drawing/2014/main" val="1629504228"/>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Naive Bayes</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a:solidFill>
                        <a:srgbClr val="D6E6F2"/>
                      </a:solidFill>
                      <a:prstDash val="soli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dirty="0">
                          <a:ln>
                            <a:solidFill>
                              <a:schemeClr val="accent1"/>
                            </a:solidFill>
                          </a:ln>
                          <a:solidFill>
                            <a:srgbClr val="000000"/>
                          </a:solidFill>
                          <a:effectLst/>
                        </a:rPr>
                        <a:t>0.898779</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r>
                        <a:rPr lang="en-US" altLang="zh-CN" sz="2000" dirty="0">
                          <a:ln>
                            <a:solidFill>
                              <a:schemeClr val="accent1"/>
                            </a:solidFill>
                          </a:ln>
                          <a:solidFill>
                            <a:srgbClr val="000000"/>
                          </a:solidFill>
                          <a:effectLst/>
                        </a:rPr>
                        <a:t>0.926500</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780041195"/>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Logistic Regression</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dirty="0">
                          <a:ln>
                            <a:solidFill>
                              <a:schemeClr val="accent1"/>
                            </a:solidFill>
                          </a:ln>
                          <a:solidFill>
                            <a:srgbClr val="000000"/>
                          </a:solidFill>
                          <a:effectLst/>
                        </a:rPr>
                        <a:t>0.910104</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dirty="0">
                          <a:ln>
                            <a:solidFill>
                              <a:schemeClr val="accent1"/>
                            </a:solidFill>
                          </a:ln>
                          <a:solidFill>
                            <a:srgbClr val="000000"/>
                          </a:solidFill>
                          <a:effectLst/>
                        </a:rPr>
                        <a:t>0.934840</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2903070375"/>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SVM</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dirty="0">
                          <a:ln>
                            <a:solidFill>
                              <a:schemeClr val="accent1"/>
                            </a:solidFill>
                          </a:ln>
                          <a:solidFill>
                            <a:srgbClr val="000000"/>
                          </a:solidFill>
                          <a:effectLst/>
                        </a:rPr>
                        <a:t>0.899591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dirty="0">
                          <a:ln>
                            <a:solidFill>
                              <a:schemeClr val="accent1"/>
                            </a:solidFill>
                          </a:ln>
                          <a:solidFill>
                            <a:srgbClr val="000000"/>
                          </a:solidFill>
                          <a:effectLst/>
                        </a:rPr>
                        <a:t>0.928521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1769600431"/>
                  </a:ext>
                </a:extLst>
              </a:tr>
              <a:tr h="314770">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MLP</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dirty="0">
                          <a:ln>
                            <a:solidFill>
                              <a:schemeClr val="accent1"/>
                            </a:solidFill>
                          </a:ln>
                          <a:solidFill>
                            <a:srgbClr val="000000"/>
                          </a:solidFill>
                          <a:effectLst/>
                        </a:rPr>
                        <a:t>0.916813</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dirty="0">
                          <a:ln>
                            <a:solidFill>
                              <a:schemeClr val="accent1"/>
                            </a:solidFill>
                          </a:ln>
                          <a:solidFill>
                            <a:srgbClr val="000000"/>
                          </a:solidFill>
                          <a:effectLst/>
                        </a:rPr>
                        <a:t>0.938999</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2628600620"/>
                  </a:ext>
                </a:extLst>
              </a:tr>
              <a:tr h="314770">
                <a:tc>
                  <a:txBody>
                    <a:bodyPr/>
                    <a:lstStyle/>
                    <a:p>
                      <a:r>
                        <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Node2vec+</a:t>
                      </a:r>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Logistic</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0.990051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0.985951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2029338174"/>
                  </a:ext>
                </a:extLst>
              </a:tr>
            </a:tbl>
          </a:graphicData>
        </a:graphic>
      </p:graphicFrame>
      <p:sp>
        <p:nvSpPr>
          <p:cNvPr id="3" name="文本框 2">
            <a:extLst>
              <a:ext uri="{FF2B5EF4-FFF2-40B4-BE49-F238E27FC236}">
                <a16:creationId xmlns:a16="http://schemas.microsoft.com/office/drawing/2014/main" id="{23383512-FCCB-4D6F-CE30-72E57D58056B}"/>
              </a:ext>
            </a:extLst>
          </p:cNvPr>
          <p:cNvSpPr txBox="1"/>
          <p:nvPr/>
        </p:nvSpPr>
        <p:spPr>
          <a:xfrm>
            <a:off x="420546" y="1018933"/>
            <a:ext cx="11349317" cy="2585323"/>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Decision Tree, KNN, Naive Bayes, Logistic Regression, SVM, and MLP</a:t>
            </a:r>
            <a:r>
              <a:rPr lang="en-US" altLang="zh-CN" dirty="0">
                <a:latin typeface="Times New Roman" panose="02020603050405020304" pitchFamily="18" charset="0"/>
                <a:cs typeface="Times New Roman" panose="02020603050405020304" pitchFamily="18" charset="0"/>
              </a:rPr>
              <a:t> are used as classification models for feature processing.</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Positive</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edges</a:t>
            </a:r>
            <a:r>
              <a:rPr lang="en-US" altLang="zh-CN" dirty="0">
                <a:latin typeface="Times New Roman" panose="02020603050405020304" pitchFamily="18" charset="0"/>
                <a:cs typeface="Times New Roman" panose="02020603050405020304" pitchFamily="18" charset="0"/>
              </a:rPr>
              <a:t>: Extracted from the existing edges in the graph.    </a:t>
            </a:r>
            <a:r>
              <a:rPr lang="en-US" altLang="zh-CN" b="1" dirty="0">
                <a:latin typeface="Times New Roman" panose="02020603050405020304" pitchFamily="18" charset="0"/>
                <a:cs typeface="Times New Roman" panose="02020603050405020304" pitchFamily="18" charset="0"/>
              </a:rPr>
              <a:t>Negative edges</a:t>
            </a:r>
            <a:r>
              <a:rPr lang="en-US" altLang="zh-CN" dirty="0">
                <a:latin typeface="Times New Roman" panose="02020603050405020304" pitchFamily="18" charset="0"/>
                <a:cs typeface="Times New Roman" panose="02020603050405020304" pitchFamily="18" charset="0"/>
              </a:rPr>
              <a:t>: The edges that do not exist in the graph</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ensure an equal number of positive and negative edges, the negative edges are randomly sampled and merged with the positive edges to form the training data.</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Trained and predicted on the </a:t>
            </a:r>
            <a:r>
              <a:rPr lang="en-US" altLang="zh-CN" b="1" dirty="0">
                <a:latin typeface="Times New Roman" panose="02020603050405020304" pitchFamily="18" charset="0"/>
                <a:cs typeface="Times New Roman" panose="02020603050405020304" pitchFamily="18" charset="0"/>
              </a:rPr>
              <a:t>Facebook</a:t>
            </a:r>
            <a:r>
              <a:rPr lang="en-US" altLang="zh-CN" dirty="0">
                <a:latin typeface="Times New Roman" panose="02020603050405020304" pitchFamily="18" charset="0"/>
                <a:cs typeface="Times New Roman" panose="02020603050405020304" pitchFamily="18" charset="0"/>
              </a:rPr>
              <a:t> dataset (Test)                     Trained and predicted on the </a:t>
            </a:r>
            <a:r>
              <a:rPr lang="en-US" altLang="zh-CN" b="1" dirty="0">
                <a:latin typeface="Times New Roman" panose="02020603050405020304" pitchFamily="18" charset="0"/>
                <a:cs typeface="Times New Roman" panose="02020603050405020304" pitchFamily="18" charset="0"/>
              </a:rPr>
              <a:t>CORA</a:t>
            </a:r>
            <a:r>
              <a:rPr lang="en-US" altLang="zh-CN" dirty="0">
                <a:latin typeface="Times New Roman" panose="02020603050405020304" pitchFamily="18" charset="0"/>
                <a:cs typeface="Times New Roman" panose="02020603050405020304" pitchFamily="18" charset="0"/>
              </a:rPr>
              <a:t> dataset (Test)</a:t>
            </a:r>
            <a:endParaRPr lang="zh-CN" altLang="en-US" dirty="0">
              <a:latin typeface="Times New Roman" panose="02020603050405020304" pitchFamily="18" charset="0"/>
              <a:cs typeface="Times New Roman" panose="02020603050405020304" pitchFamily="18" charset="0"/>
            </a:endParaRPr>
          </a:p>
        </p:txBody>
      </p:sp>
      <p:graphicFrame>
        <p:nvGraphicFramePr>
          <p:cNvPr id="8" name="Content Placeholder 3">
            <a:extLst>
              <a:ext uri="{FF2B5EF4-FFF2-40B4-BE49-F238E27FC236}">
                <a16:creationId xmlns:a16="http://schemas.microsoft.com/office/drawing/2014/main" id="{33831491-7928-6DC9-A50E-7F310AA6288B}"/>
              </a:ext>
            </a:extLst>
          </p:cNvPr>
          <p:cNvGraphicFramePr>
            <a:graphicFrameLocks/>
          </p:cNvGraphicFramePr>
          <p:nvPr>
            <p:extLst>
              <p:ext uri="{D42A27DB-BD31-4B8C-83A1-F6EECF244321}">
                <p14:modId xmlns:p14="http://schemas.microsoft.com/office/powerpoint/2010/main" val="1446473706"/>
              </p:ext>
            </p:extLst>
          </p:nvPr>
        </p:nvGraphicFramePr>
        <p:xfrm>
          <a:off x="6383194" y="3604256"/>
          <a:ext cx="5386669" cy="2819696"/>
        </p:xfrm>
        <a:graphic>
          <a:graphicData uri="http://schemas.openxmlformats.org/drawingml/2006/table">
            <a:tbl>
              <a:tblPr firstRow="1" bandRow="1">
                <a:tableStyleId>{7E9639D4-E3E2-4D34-9284-5A2195B3D0D7}</a:tableStyleId>
              </a:tblPr>
              <a:tblGrid>
                <a:gridCol w="2536688">
                  <a:extLst>
                    <a:ext uri="{9D8B030D-6E8A-4147-A177-3AD203B41FA5}">
                      <a16:colId xmlns:a16="http://schemas.microsoft.com/office/drawing/2014/main" val="3854281048"/>
                    </a:ext>
                  </a:extLst>
                </a:gridCol>
                <a:gridCol w="1452283">
                  <a:extLst>
                    <a:ext uri="{9D8B030D-6E8A-4147-A177-3AD203B41FA5}">
                      <a16:colId xmlns:a16="http://schemas.microsoft.com/office/drawing/2014/main" val="2709409782"/>
                    </a:ext>
                  </a:extLst>
                </a:gridCol>
                <a:gridCol w="1397698">
                  <a:extLst>
                    <a:ext uri="{9D8B030D-6E8A-4147-A177-3AD203B41FA5}">
                      <a16:colId xmlns:a16="http://schemas.microsoft.com/office/drawing/2014/main" val="3182320382"/>
                    </a:ext>
                  </a:extLst>
                </a:gridCol>
              </a:tblGrid>
              <a:tr h="316931">
                <a:tc>
                  <a:txBody>
                    <a:bodyPr/>
                    <a:lstStyle/>
                    <a:p>
                      <a:pPr algn="l"/>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CORA dataset</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B9D7EA"/>
                    </a:solidFill>
                  </a:tcPr>
                </a:tc>
                <a:tc>
                  <a:txBody>
                    <a:bodyPr/>
                    <a:lstStyle/>
                    <a:p>
                      <a:pPr algn="ctr"/>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AUC</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D6E6F2"/>
                    </a:solidFill>
                  </a:tcPr>
                </a:tc>
                <a:tc>
                  <a:txBody>
                    <a:bodyPr/>
                    <a:lstStyle/>
                    <a:p>
                      <a:pPr algn="ctr"/>
                      <a:r>
                        <a:rPr lang="en-US" altLang="zh-CN" sz="2000" b="1" kern="1200" dirty="0">
                          <a:ln>
                            <a:noFill/>
                          </a:ln>
                          <a:solidFill>
                            <a:srgbClr val="000000"/>
                          </a:solidFill>
                          <a:effectLst/>
                          <a:latin typeface="Times New Roman" panose="02020603050405020304" pitchFamily="18" charset="0"/>
                          <a:ea typeface="+mn-ea"/>
                          <a:cs typeface="Times New Roman" panose="02020603050405020304" pitchFamily="18" charset="0"/>
                        </a:rPr>
                        <a:t>AP</a:t>
                      </a:r>
                      <a:endPar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endParaRPr>
                    </a:p>
                  </a:txBody>
                  <a:tcPr marL="73323" marR="73323" marT="36662" marB="36662" anchor="ctr">
                    <a:lnL w="6350" cap="flat" cmpd="sng" algn="ctr">
                      <a:noFill/>
                      <a:prstDash val="solid"/>
                      <a:miter lim="800000"/>
                      <a:headEnd type="none" w="med" len="med"/>
                      <a:tailEnd type="none" w="med" len="med"/>
                    </a:lnL>
                    <a:lnR w="6350" cap="flat" cmpd="sng" algn="ctr">
                      <a:noFill/>
                      <a:prstDash val="solid"/>
                      <a:miter lim="800000"/>
                      <a:headEnd type="none" w="med" len="med"/>
                      <a:tailEnd type="none" w="med" len="med"/>
                    </a:lnR>
                    <a:lnT w="6350" cap="flat" cmpd="sng" algn="ctr">
                      <a:noFill/>
                      <a:prstDash val="solid"/>
                      <a:miter lim="800000"/>
                    </a:lnT>
                    <a:lnB w="6350" cap="flat" cmpd="sng" algn="ctr">
                      <a:noFill/>
                      <a:prstDash val="solid"/>
                      <a:miter lim="800000"/>
                      <a:headEnd type="none" w="med" len="med"/>
                      <a:tailEnd type="none" w="med" len="med"/>
                    </a:lnB>
                    <a:lnTlToBr w="12700" cmpd="sng">
                      <a:noFill/>
                      <a:prstDash val="solid"/>
                    </a:lnTlToBr>
                    <a:lnBlToTr w="12700" cmpd="sng">
                      <a:noFill/>
                      <a:prstDash val="solid"/>
                    </a:lnBlToTr>
                    <a:solidFill>
                      <a:srgbClr val="D6E6F2"/>
                    </a:solidFill>
                  </a:tcPr>
                </a:tc>
                <a:extLst>
                  <a:ext uri="{0D108BD9-81ED-4DB2-BD59-A6C34878D82A}">
                    <a16:rowId xmlns:a16="http://schemas.microsoft.com/office/drawing/2014/main" val="2658316609"/>
                  </a:ext>
                </a:extLst>
              </a:tr>
              <a:tr h="304593">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Decision Tree</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kern="1200" dirty="0">
                          <a:ln>
                            <a:solidFill>
                              <a:schemeClr val="accent1"/>
                            </a:solidFill>
                          </a:ln>
                          <a:solidFill>
                            <a:srgbClr val="000000"/>
                          </a:solidFill>
                          <a:effectLst/>
                          <a:latin typeface="+mn-lt"/>
                          <a:ea typeface="+mn-ea"/>
                          <a:cs typeface="+mn-cs"/>
                        </a:rPr>
                        <a:t>0.929871</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lnT>
                    <a:lnB w="6350" cap="flat" cmpd="sng" algn="ctr">
                      <a:solidFill>
                        <a:srgbClr val="DDDDDD"/>
                      </a:solidFill>
                      <a:prstDash val="solid"/>
                      <a:miter lim="800000"/>
                      <a:headEnd type="none" w="med" len="med"/>
                      <a:tailEnd type="none" w="med" len="med"/>
                    </a:lnB>
                    <a:solidFill>
                      <a:srgbClr val="FFFFFF"/>
                    </a:solidFill>
                  </a:tcPr>
                </a:tc>
                <a:tc>
                  <a:txBody>
                    <a:bodyPr/>
                    <a:lstStyle/>
                    <a:p>
                      <a:r>
                        <a:rPr lang="en-US" altLang="zh-CN" sz="2000" kern="1200" dirty="0">
                          <a:ln>
                            <a:solidFill>
                              <a:schemeClr val="accent1"/>
                            </a:solidFill>
                          </a:ln>
                          <a:solidFill>
                            <a:srgbClr val="000000"/>
                          </a:solidFill>
                          <a:effectLst/>
                          <a:latin typeface="+mn-lt"/>
                          <a:ea typeface="+mn-ea"/>
                          <a:cs typeface="+mn-cs"/>
                        </a:rPr>
                        <a:t>0.903929</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noFill/>
                      <a:prstDash val="solid"/>
                      <a:miter lim="800000"/>
                    </a:lnT>
                    <a:lnB w="6350" cap="flat" cmpd="sng" algn="ctr">
                      <a:solidFill>
                        <a:srgbClr val="DDDDDD"/>
                      </a:solidFill>
                      <a:prstDash val="solid"/>
                      <a:miter lim="800000"/>
                      <a:headEnd type="none" w="med" len="med"/>
                      <a:tailEnd type="none" w="med" len="med"/>
                    </a:lnB>
                    <a:solidFill>
                      <a:srgbClr val="FFFFFF"/>
                    </a:solidFill>
                  </a:tcPr>
                </a:tc>
                <a:extLst>
                  <a:ext uri="{0D108BD9-81ED-4DB2-BD59-A6C34878D82A}">
                    <a16:rowId xmlns:a16="http://schemas.microsoft.com/office/drawing/2014/main" val="1645472260"/>
                  </a:ext>
                </a:extLst>
              </a:tr>
              <a:tr h="333367">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KNN</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kern="1200" dirty="0">
                          <a:ln>
                            <a:solidFill>
                              <a:schemeClr val="accent1"/>
                            </a:solidFill>
                          </a:ln>
                          <a:solidFill>
                            <a:srgbClr val="000000"/>
                          </a:solidFill>
                          <a:effectLst/>
                          <a:latin typeface="+mn-lt"/>
                          <a:ea typeface="+mn-ea"/>
                          <a:cs typeface="+mn-cs"/>
                        </a:rPr>
                        <a:t>0.907618</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FFFFF"/>
                    </a:solidFill>
                  </a:tcPr>
                </a:tc>
                <a:tc>
                  <a:txBody>
                    <a:bodyPr/>
                    <a:lstStyle/>
                    <a:p>
                      <a:r>
                        <a:rPr lang="en-US" altLang="zh-CN" sz="2000" kern="1200" dirty="0">
                          <a:ln>
                            <a:solidFill>
                              <a:schemeClr val="accent1"/>
                            </a:solidFill>
                          </a:ln>
                          <a:solidFill>
                            <a:srgbClr val="000000"/>
                          </a:solidFill>
                          <a:effectLst/>
                          <a:latin typeface="+mn-lt"/>
                          <a:ea typeface="+mn-ea"/>
                          <a:cs typeface="+mn-cs"/>
                        </a:rPr>
                        <a:t>0.876139</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FFFFF"/>
                    </a:solidFill>
                  </a:tcPr>
                </a:tc>
                <a:extLst>
                  <a:ext uri="{0D108BD9-81ED-4DB2-BD59-A6C34878D82A}">
                    <a16:rowId xmlns:a16="http://schemas.microsoft.com/office/drawing/2014/main" val="1629504228"/>
                  </a:ext>
                </a:extLst>
              </a:tr>
              <a:tr h="333367">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Naive Bayes</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a:solidFill>
                        <a:srgbClr val="D6E6F2"/>
                      </a:solidFill>
                      <a:prstDash val="soli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r>
                        <a:rPr lang="en-US" altLang="zh-CN" sz="2000" kern="1200" dirty="0">
                          <a:ln>
                            <a:solidFill>
                              <a:schemeClr val="accent1"/>
                            </a:solidFill>
                          </a:ln>
                          <a:solidFill>
                            <a:srgbClr val="000000"/>
                          </a:solidFill>
                          <a:effectLst/>
                          <a:latin typeface="+mn-lt"/>
                          <a:ea typeface="+mn-ea"/>
                          <a:cs typeface="+mn-cs"/>
                        </a:rPr>
                        <a:t>0.679915</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r>
                        <a:rPr lang="en-US" altLang="zh-CN" sz="2000" kern="1200" dirty="0">
                          <a:ln>
                            <a:solidFill>
                              <a:schemeClr val="accent1"/>
                            </a:solidFill>
                          </a:ln>
                          <a:solidFill>
                            <a:srgbClr val="000000"/>
                          </a:solidFill>
                          <a:effectLst/>
                          <a:latin typeface="+mn-lt"/>
                          <a:ea typeface="+mn-ea"/>
                          <a:cs typeface="+mn-cs"/>
                        </a:rPr>
                        <a:t>0.789205</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780041195"/>
                  </a:ext>
                </a:extLst>
              </a:tr>
              <a:tr h="333367">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Logistic Regression</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0.851754</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0.884712</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2903070375"/>
                  </a:ext>
                </a:extLst>
              </a:tr>
              <a:tr h="333367">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SVM</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0.709225</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0.814020</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1769600431"/>
                  </a:ext>
                </a:extLst>
              </a:tr>
              <a:tr h="333367">
                <a:tc>
                  <a:txBody>
                    <a:bodyPr/>
                    <a:lstStyle/>
                    <a:p>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MLP</a:t>
                      </a:r>
                      <a:endParaRPr lang="en-US"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endParaRP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D6E6F2"/>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0.938992</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tc>
                  <a:txBody>
                    <a:bodyPr/>
                    <a:lstStyle/>
                    <a:p>
                      <a:pPr algn="l"/>
                      <a:r>
                        <a:rPr lang="en-US" altLang="zh-CN" sz="2000" kern="1200" dirty="0">
                          <a:ln>
                            <a:solidFill>
                              <a:schemeClr val="accent1"/>
                            </a:solidFill>
                          </a:ln>
                          <a:solidFill>
                            <a:srgbClr val="000000"/>
                          </a:solidFill>
                          <a:effectLst/>
                          <a:latin typeface="+mn-lt"/>
                          <a:ea typeface="+mn-ea"/>
                          <a:cs typeface="+mn-cs"/>
                        </a:rPr>
                        <a:t>0.924284</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headEnd type="none" w="med" len="med"/>
                      <a:tailEnd type="none" w="med" len="med"/>
                    </a:lnB>
                    <a:solidFill>
                      <a:srgbClr val="F7FBFC"/>
                    </a:solidFill>
                  </a:tcPr>
                </a:tc>
                <a:extLst>
                  <a:ext uri="{0D108BD9-81ED-4DB2-BD59-A6C34878D82A}">
                    <a16:rowId xmlns:a16="http://schemas.microsoft.com/office/drawing/2014/main" val="2628600620"/>
                  </a:ext>
                </a:extLst>
              </a:tr>
              <a:tr h="333367">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2000" b="0" kern="1200" dirty="0">
                          <a:ln>
                            <a:solidFill>
                              <a:schemeClr val="accent1"/>
                            </a:solidFill>
                          </a:ln>
                          <a:solidFill>
                            <a:srgbClr val="000000"/>
                          </a:solidFill>
                          <a:effectLst/>
                          <a:latin typeface="Times New Roman" panose="02020603050405020304" pitchFamily="18" charset="0"/>
                          <a:ea typeface="+mn-ea"/>
                          <a:cs typeface="Times New Roman" panose="02020603050405020304" pitchFamily="18" charset="0"/>
                        </a:rPr>
                        <a:t>Node2vec+Logistic</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marL="0" algn="l" defTabSz="914354" rtl="0" eaLnBrk="1" latinLnBrk="0" hangingPunct="1"/>
                      <a:r>
                        <a:rPr lang="en-US" altLang="zh-CN" sz="2000" kern="1200" dirty="0">
                          <a:ln>
                            <a:solidFill>
                              <a:schemeClr val="accent1"/>
                            </a:solidFill>
                          </a:ln>
                          <a:solidFill>
                            <a:srgbClr val="000000"/>
                          </a:solidFill>
                          <a:effectLst/>
                          <a:latin typeface="+mn-lt"/>
                          <a:ea typeface="+mn-ea"/>
                          <a:cs typeface="+mn-cs"/>
                        </a:rPr>
                        <a:t>0.861507</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tc>
                  <a:txBody>
                    <a:bodyPr/>
                    <a:lstStyle/>
                    <a:p>
                      <a:pPr marL="0" algn="l" defTabSz="914354" rtl="0" eaLnBrk="1" latinLnBrk="0" hangingPunct="1"/>
                      <a:r>
                        <a:rPr lang="en-US" altLang="zh-CN" sz="2000" kern="1200" dirty="0">
                          <a:ln>
                            <a:solidFill>
                              <a:schemeClr val="accent1"/>
                            </a:solidFill>
                          </a:ln>
                          <a:solidFill>
                            <a:srgbClr val="000000"/>
                          </a:solidFill>
                          <a:effectLst/>
                          <a:latin typeface="+mn-lt"/>
                          <a:ea typeface="+mn-ea"/>
                          <a:cs typeface="+mn-cs"/>
                        </a:rPr>
                        <a:t>0.893164</a:t>
                      </a:r>
                    </a:p>
                  </a:txBody>
                  <a:tcPr marL="58658" marR="58658" marT="21998" marB="21998" anchor="ctr">
                    <a:lnL w="9525" cap="flat" cmpd="sng" algn="ctr">
                      <a:solidFill>
                        <a:srgbClr val="D6E6F2"/>
                      </a:solidFill>
                      <a:prstDash val="solid"/>
                      <a:round/>
                      <a:headEnd type="none" w="med" len="med"/>
                      <a:tailEnd type="none" w="med" len="med"/>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722991676"/>
                  </a:ext>
                </a:extLst>
              </a:tr>
            </a:tbl>
          </a:graphicData>
        </a:graphic>
      </p:graphicFrame>
    </p:spTree>
    <p:extLst>
      <p:ext uri="{BB962C8B-B14F-4D97-AF65-F5344CB8AC3E}">
        <p14:creationId xmlns:p14="http://schemas.microsoft.com/office/powerpoint/2010/main" val="86297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E2857-7F6D-77ED-FBE4-D45374CE60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C12C0AB-4FE8-37CF-D660-1E4190270C51}"/>
              </a:ext>
            </a:extLst>
          </p:cNvPr>
          <p:cNvSpPr>
            <a:spLocks noGrp="1"/>
          </p:cNvSpPr>
          <p:nvPr>
            <p:ph type="title"/>
          </p:nvPr>
        </p:nvSpPr>
        <p:spPr/>
        <p:txBody>
          <a:bodyPr/>
          <a:lstStyle/>
          <a:p>
            <a:endParaRPr lang="zh-CN" altLang="en-US"/>
          </a:p>
        </p:txBody>
      </p:sp>
      <p:sp>
        <p:nvSpPr>
          <p:cNvPr id="6" name="iṡ1íḋe">
            <a:extLst>
              <a:ext uri="{FF2B5EF4-FFF2-40B4-BE49-F238E27FC236}">
                <a16:creationId xmlns:a16="http://schemas.microsoft.com/office/drawing/2014/main" id="{5F5701A8-1120-D7A5-376D-BE93CF75F0FD}"/>
              </a:ext>
            </a:extLst>
          </p:cNvPr>
          <p:cNvSpPr/>
          <p:nvPr/>
        </p:nvSpPr>
        <p:spPr>
          <a:xfrm>
            <a:off x="-11552" y="0"/>
            <a:ext cx="12215105" cy="2588995"/>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9" name="图片 18" descr="图片包含 户外, 标牌&#10;&#10;已生成极高可信度的说明">
            <a:extLst>
              <a:ext uri="{FF2B5EF4-FFF2-40B4-BE49-F238E27FC236}">
                <a16:creationId xmlns:a16="http://schemas.microsoft.com/office/drawing/2014/main" id="{DFDEBD5B-DFA3-8692-CE43-DC8C32F4A6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999"/>
          <a:stretch/>
        </p:blipFill>
        <p:spPr>
          <a:xfrm>
            <a:off x="4439123" y="108084"/>
            <a:ext cx="3313754" cy="2480911"/>
          </a:xfrm>
          <a:prstGeom prst="rect">
            <a:avLst/>
          </a:prstGeom>
        </p:spPr>
      </p:pic>
      <p:sp>
        <p:nvSpPr>
          <p:cNvPr id="21" name="矩形 20">
            <a:extLst>
              <a:ext uri="{FF2B5EF4-FFF2-40B4-BE49-F238E27FC236}">
                <a16:creationId xmlns:a16="http://schemas.microsoft.com/office/drawing/2014/main" id="{E5EB06C1-B02F-E3FE-CDFB-5F62A8710CD9}"/>
              </a:ext>
            </a:extLst>
          </p:cNvPr>
          <p:cNvSpPr/>
          <p:nvPr/>
        </p:nvSpPr>
        <p:spPr>
          <a:xfrm>
            <a:off x="0" y="2588995"/>
            <a:ext cx="12192000" cy="4269005"/>
          </a:xfrm>
          <a:prstGeom prst="rect">
            <a:avLst/>
          </a:prstGeom>
          <a:solidFill>
            <a:schemeClr val="bg1"/>
          </a:solidFill>
          <a:ln>
            <a:noFill/>
          </a:ln>
          <a:effectLst>
            <a:outerShdw blurRad="101600" dist="762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73183F37-EE07-5588-115F-583126CA933D}"/>
              </a:ext>
            </a:extLst>
          </p:cNvPr>
          <p:cNvGrpSpPr/>
          <p:nvPr/>
        </p:nvGrpSpPr>
        <p:grpSpPr>
          <a:xfrm>
            <a:off x="5419485" y="6376213"/>
            <a:ext cx="1353031" cy="203585"/>
            <a:chOff x="5419485" y="5696943"/>
            <a:chExt cx="1353031" cy="203585"/>
          </a:xfrm>
        </p:grpSpPr>
        <p:sp>
          <p:nvSpPr>
            <p:cNvPr id="7" name="iṧļiḍê">
              <a:extLst>
                <a:ext uri="{FF2B5EF4-FFF2-40B4-BE49-F238E27FC236}">
                  <a16:creationId xmlns:a16="http://schemas.microsoft.com/office/drawing/2014/main" id="{B545ABE1-0F0A-5B4E-9380-644B94A38217}"/>
                </a:ext>
              </a:extLst>
            </p:cNvPr>
            <p:cNvSpPr/>
            <p:nvPr/>
          </p:nvSpPr>
          <p:spPr>
            <a:xfrm>
              <a:off x="5994207" y="5696943"/>
              <a:ext cx="203585" cy="203585"/>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ïṧ1îḋé">
              <a:extLst>
                <a:ext uri="{FF2B5EF4-FFF2-40B4-BE49-F238E27FC236}">
                  <a16:creationId xmlns:a16="http://schemas.microsoft.com/office/drawing/2014/main" id="{6D348C3B-A8AF-5042-435A-5CE0A8DDF3FD}"/>
                </a:ext>
              </a:extLst>
            </p:cNvPr>
            <p:cNvSpPr/>
            <p:nvPr/>
          </p:nvSpPr>
          <p:spPr>
            <a:xfrm flipV="1">
              <a:off x="6284516" y="5732570"/>
              <a:ext cx="132330" cy="132330"/>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îṣlíde">
              <a:extLst>
                <a:ext uri="{FF2B5EF4-FFF2-40B4-BE49-F238E27FC236}">
                  <a16:creationId xmlns:a16="http://schemas.microsoft.com/office/drawing/2014/main" id="{2888DCC4-4AE9-B9B6-8661-8D4A323C3B32}"/>
                </a:ext>
              </a:extLst>
            </p:cNvPr>
            <p:cNvSpPr/>
            <p:nvPr/>
          </p:nvSpPr>
          <p:spPr>
            <a:xfrm flipV="1">
              <a:off x="5775152" y="5732570"/>
              <a:ext cx="132330" cy="132330"/>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íṩlidè">
              <a:extLst>
                <a:ext uri="{FF2B5EF4-FFF2-40B4-BE49-F238E27FC236}">
                  <a16:creationId xmlns:a16="http://schemas.microsoft.com/office/drawing/2014/main" id="{BE1841B8-D5A0-7E96-ABCF-9DB701FE35F4}"/>
                </a:ext>
              </a:extLst>
            </p:cNvPr>
            <p:cNvSpPr/>
            <p:nvPr/>
          </p:nvSpPr>
          <p:spPr>
            <a:xfrm flipV="1">
              <a:off x="6503570" y="5745142"/>
              <a:ext cx="107188" cy="10718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iṣļiḓê">
              <a:extLst>
                <a:ext uri="{FF2B5EF4-FFF2-40B4-BE49-F238E27FC236}">
                  <a16:creationId xmlns:a16="http://schemas.microsoft.com/office/drawing/2014/main" id="{351300FB-AFEF-1F52-4FC0-735497B3A247}"/>
                </a:ext>
              </a:extLst>
            </p:cNvPr>
            <p:cNvSpPr/>
            <p:nvPr/>
          </p:nvSpPr>
          <p:spPr>
            <a:xfrm flipV="1">
              <a:off x="5581240" y="5745142"/>
              <a:ext cx="107188" cy="107188"/>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íṩḻiḋé">
              <a:extLst>
                <a:ext uri="{FF2B5EF4-FFF2-40B4-BE49-F238E27FC236}">
                  <a16:creationId xmlns:a16="http://schemas.microsoft.com/office/drawing/2014/main" id="{E88A2254-CB32-DB38-3C22-07007B613F8D}"/>
                </a:ext>
              </a:extLst>
            </p:cNvPr>
            <p:cNvSpPr/>
            <p:nvPr/>
          </p:nvSpPr>
          <p:spPr>
            <a:xfrm flipV="1">
              <a:off x="6697485" y="5761221"/>
              <a:ext cx="75031" cy="75031"/>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i$1ïḋe">
              <a:extLst>
                <a:ext uri="{FF2B5EF4-FFF2-40B4-BE49-F238E27FC236}">
                  <a16:creationId xmlns:a16="http://schemas.microsoft.com/office/drawing/2014/main" id="{15E11E8A-64DF-CE24-7CAB-88E657D3B1B8}"/>
                </a:ext>
              </a:extLst>
            </p:cNvPr>
            <p:cNvSpPr/>
            <p:nvPr/>
          </p:nvSpPr>
          <p:spPr>
            <a:xfrm flipV="1">
              <a:off x="5419485" y="5761221"/>
              <a:ext cx="75031" cy="75031"/>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22" name="文本框 21">
            <a:extLst>
              <a:ext uri="{FF2B5EF4-FFF2-40B4-BE49-F238E27FC236}">
                <a16:creationId xmlns:a16="http://schemas.microsoft.com/office/drawing/2014/main" id="{52F20047-7CBF-6E60-0F14-5B68659A7DC1}"/>
              </a:ext>
            </a:extLst>
          </p:cNvPr>
          <p:cNvSpPr txBox="1"/>
          <p:nvPr/>
        </p:nvSpPr>
        <p:spPr>
          <a:xfrm>
            <a:off x="3607985" y="815313"/>
            <a:ext cx="4974439" cy="1107996"/>
          </a:xfrm>
          <a:prstGeom prst="rect">
            <a:avLst/>
          </a:prstGeom>
          <a:noFill/>
        </p:spPr>
        <p:txBody>
          <a:bodyPr wrap="none" rtlCol="0">
            <a:spAutoFit/>
          </a:bodyPr>
          <a:lstStyle/>
          <a:p>
            <a:r>
              <a:rPr lang="en-US" altLang="zh-CN" sz="6600" spc="600" dirty="0">
                <a:solidFill>
                  <a:schemeClr val="bg1"/>
                </a:solidFill>
                <a:latin typeface="Adobe Gothic Std B" panose="020B0800000000000000" pitchFamily="34" charset="-128"/>
                <a:ea typeface="Adobe Gothic Std B" panose="020B0800000000000000" pitchFamily="34" charset="-128"/>
              </a:rPr>
              <a:t>CONTENTS</a:t>
            </a:r>
            <a:endParaRPr lang="zh-CN" altLang="en-US" sz="6600" spc="600" dirty="0">
              <a:solidFill>
                <a:schemeClr val="bg1"/>
              </a:solidFill>
              <a:latin typeface="Adobe Gothic Std B" panose="020B0800000000000000" pitchFamily="34" charset="-128"/>
            </a:endParaRPr>
          </a:p>
        </p:txBody>
      </p:sp>
      <p:grpSp>
        <p:nvGrpSpPr>
          <p:cNvPr id="5" name="组合 4">
            <a:extLst>
              <a:ext uri="{FF2B5EF4-FFF2-40B4-BE49-F238E27FC236}">
                <a16:creationId xmlns:a16="http://schemas.microsoft.com/office/drawing/2014/main" id="{E8C9E531-7DA6-3ED9-60F8-512AE0D0D6E4}"/>
              </a:ext>
            </a:extLst>
          </p:cNvPr>
          <p:cNvGrpSpPr/>
          <p:nvPr/>
        </p:nvGrpSpPr>
        <p:grpSpPr>
          <a:xfrm>
            <a:off x="669924" y="3037634"/>
            <a:ext cx="4211388" cy="733346"/>
            <a:chOff x="386737" y="3037634"/>
            <a:chExt cx="4211388" cy="733346"/>
          </a:xfrm>
        </p:grpSpPr>
        <p:sp>
          <p:nvSpPr>
            <p:cNvPr id="16" name="矩形 15">
              <a:extLst>
                <a:ext uri="{FF2B5EF4-FFF2-40B4-BE49-F238E27FC236}">
                  <a16:creationId xmlns:a16="http://schemas.microsoft.com/office/drawing/2014/main" id="{53DF4EA0-F54E-9FCA-3D62-CA4E3A9F0705}"/>
                </a:ext>
              </a:extLst>
            </p:cNvPr>
            <p:cNvSpPr/>
            <p:nvPr/>
          </p:nvSpPr>
          <p:spPr>
            <a:xfrm>
              <a:off x="398290" y="3037634"/>
              <a:ext cx="4199835"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图片包含 户外, 标牌&#10;&#10;已生成极高可信度的说明">
              <a:extLst>
                <a:ext uri="{FF2B5EF4-FFF2-40B4-BE49-F238E27FC236}">
                  <a16:creationId xmlns:a16="http://schemas.microsoft.com/office/drawing/2014/main" id="{12DB3F7F-4138-F0AE-EAEA-E71D7C4C89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p:blipFill>
          <p:spPr>
            <a:xfrm>
              <a:off x="422558" y="3037634"/>
              <a:ext cx="748553" cy="733346"/>
            </a:xfrm>
            <a:prstGeom prst="rect">
              <a:avLst/>
            </a:prstGeom>
          </p:spPr>
        </p:pic>
        <p:sp>
          <p:nvSpPr>
            <p:cNvPr id="3" name="文本框 2">
              <a:extLst>
                <a:ext uri="{FF2B5EF4-FFF2-40B4-BE49-F238E27FC236}">
                  <a16:creationId xmlns:a16="http://schemas.microsoft.com/office/drawing/2014/main" id="{5200688D-3D85-8E16-4280-07F3A6B56C24}"/>
                </a:ext>
              </a:extLst>
            </p:cNvPr>
            <p:cNvSpPr txBox="1"/>
            <p:nvPr/>
          </p:nvSpPr>
          <p:spPr>
            <a:xfrm>
              <a:off x="386737" y="3081141"/>
              <a:ext cx="697627" cy="646331"/>
            </a:xfrm>
            <a:prstGeom prst="rect">
              <a:avLst/>
            </a:prstGeom>
            <a:noFill/>
          </p:spPr>
          <p:txBody>
            <a:bodyPr wrap="none" rtlCol="0">
              <a:spAutoFit/>
            </a:bodyPr>
            <a:lstStyle/>
            <a:p>
              <a:r>
                <a:rPr lang="en-US" altLang="zh-CN" sz="3600" b="1" dirty="0">
                  <a:solidFill>
                    <a:schemeClr val="bg1"/>
                  </a:solidFill>
                </a:rPr>
                <a:t>01</a:t>
              </a:r>
              <a:endParaRPr lang="zh-CN" altLang="en-US" sz="3600" b="1" dirty="0">
                <a:solidFill>
                  <a:schemeClr val="bg1"/>
                </a:solidFill>
              </a:endParaRPr>
            </a:p>
          </p:txBody>
        </p:sp>
        <p:sp>
          <p:nvSpPr>
            <p:cNvPr id="4" name="文本框 3">
              <a:extLst>
                <a:ext uri="{FF2B5EF4-FFF2-40B4-BE49-F238E27FC236}">
                  <a16:creationId xmlns:a16="http://schemas.microsoft.com/office/drawing/2014/main" id="{E49428AC-DBB6-A883-41E9-C1FA77B37BCD}"/>
                </a:ext>
              </a:extLst>
            </p:cNvPr>
            <p:cNvSpPr txBox="1"/>
            <p:nvPr/>
          </p:nvSpPr>
          <p:spPr>
            <a:xfrm>
              <a:off x="1095916" y="3283691"/>
              <a:ext cx="2095445" cy="369332"/>
            </a:xfrm>
            <a:prstGeom prst="rect">
              <a:avLst/>
            </a:prstGeom>
            <a:noFill/>
          </p:spPr>
          <p:txBody>
            <a:bodyPr wrap="none" rtlCol="0">
              <a:spAutoFit/>
            </a:bodyPr>
            <a:lstStyle/>
            <a:p>
              <a:r>
                <a:rPr lang="en-US" altLang="zh-CN" dirty="0">
                  <a:solidFill>
                    <a:schemeClr val="bg1"/>
                  </a:solidFill>
                </a:rPr>
                <a:t>Community Mining</a:t>
              </a:r>
              <a:endParaRPr lang="zh-CN" altLang="en-US" dirty="0">
                <a:solidFill>
                  <a:schemeClr val="bg1"/>
                </a:solidFill>
              </a:endParaRPr>
            </a:p>
          </p:txBody>
        </p:sp>
      </p:grpSp>
      <p:grpSp>
        <p:nvGrpSpPr>
          <p:cNvPr id="23" name="组合 22">
            <a:extLst>
              <a:ext uri="{FF2B5EF4-FFF2-40B4-BE49-F238E27FC236}">
                <a16:creationId xmlns:a16="http://schemas.microsoft.com/office/drawing/2014/main" id="{652FE87E-0422-EF57-00A1-690806BE120E}"/>
              </a:ext>
            </a:extLst>
          </p:cNvPr>
          <p:cNvGrpSpPr/>
          <p:nvPr/>
        </p:nvGrpSpPr>
        <p:grpSpPr>
          <a:xfrm>
            <a:off x="6772516" y="3037634"/>
            <a:ext cx="4211388" cy="733346"/>
            <a:chOff x="386737" y="3037634"/>
            <a:chExt cx="4211388" cy="733346"/>
          </a:xfrm>
        </p:grpSpPr>
        <p:sp>
          <p:nvSpPr>
            <p:cNvPr id="24" name="矩形 23">
              <a:extLst>
                <a:ext uri="{FF2B5EF4-FFF2-40B4-BE49-F238E27FC236}">
                  <a16:creationId xmlns:a16="http://schemas.microsoft.com/office/drawing/2014/main" id="{85D7676D-A444-E462-ACF8-CBACA88A74FA}"/>
                </a:ext>
              </a:extLst>
            </p:cNvPr>
            <p:cNvSpPr/>
            <p:nvPr/>
          </p:nvSpPr>
          <p:spPr>
            <a:xfrm>
              <a:off x="398290" y="3037634"/>
              <a:ext cx="4199835"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 name="图片 24" descr="图片包含 户外, 标牌&#10;&#10;已生成极高可信度的说明">
              <a:extLst>
                <a:ext uri="{FF2B5EF4-FFF2-40B4-BE49-F238E27FC236}">
                  <a16:creationId xmlns:a16="http://schemas.microsoft.com/office/drawing/2014/main" id="{0B29B4B6-9DE7-6885-401D-B96CC543E9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p:blipFill>
          <p:spPr>
            <a:xfrm>
              <a:off x="422558" y="3037634"/>
              <a:ext cx="748553" cy="733346"/>
            </a:xfrm>
            <a:prstGeom prst="rect">
              <a:avLst/>
            </a:prstGeom>
          </p:spPr>
        </p:pic>
        <p:sp>
          <p:nvSpPr>
            <p:cNvPr id="26" name="文本框 25">
              <a:extLst>
                <a:ext uri="{FF2B5EF4-FFF2-40B4-BE49-F238E27FC236}">
                  <a16:creationId xmlns:a16="http://schemas.microsoft.com/office/drawing/2014/main" id="{EB2FE33C-2761-E802-197D-A9D371F33DCF}"/>
                </a:ext>
              </a:extLst>
            </p:cNvPr>
            <p:cNvSpPr txBox="1"/>
            <p:nvPr/>
          </p:nvSpPr>
          <p:spPr>
            <a:xfrm>
              <a:off x="386737" y="3081141"/>
              <a:ext cx="697627" cy="646331"/>
            </a:xfrm>
            <a:prstGeom prst="rect">
              <a:avLst/>
            </a:prstGeom>
            <a:noFill/>
          </p:spPr>
          <p:txBody>
            <a:bodyPr wrap="none" rtlCol="0">
              <a:spAutoFit/>
            </a:bodyPr>
            <a:lstStyle/>
            <a:p>
              <a:r>
                <a:rPr lang="en-US" altLang="zh-CN" sz="3600" b="1" dirty="0">
                  <a:solidFill>
                    <a:schemeClr val="bg1"/>
                  </a:solidFill>
                </a:rPr>
                <a:t>02</a:t>
              </a:r>
              <a:endParaRPr lang="zh-CN" altLang="en-US" sz="3600" b="1" dirty="0">
                <a:solidFill>
                  <a:schemeClr val="bg1"/>
                </a:solidFill>
              </a:endParaRPr>
            </a:p>
          </p:txBody>
        </p:sp>
        <p:sp>
          <p:nvSpPr>
            <p:cNvPr id="27" name="文本框 26">
              <a:extLst>
                <a:ext uri="{FF2B5EF4-FFF2-40B4-BE49-F238E27FC236}">
                  <a16:creationId xmlns:a16="http://schemas.microsoft.com/office/drawing/2014/main" id="{BB3AB56B-365E-0FCA-6144-64361FB4841A}"/>
                </a:ext>
              </a:extLst>
            </p:cNvPr>
            <p:cNvSpPr txBox="1"/>
            <p:nvPr/>
          </p:nvSpPr>
          <p:spPr>
            <a:xfrm>
              <a:off x="1095916" y="3283691"/>
              <a:ext cx="1774845" cy="369332"/>
            </a:xfrm>
            <a:prstGeom prst="rect">
              <a:avLst/>
            </a:prstGeom>
            <a:noFill/>
          </p:spPr>
          <p:txBody>
            <a:bodyPr wrap="none" rtlCol="0">
              <a:spAutoFit/>
            </a:bodyPr>
            <a:lstStyle/>
            <a:p>
              <a:r>
                <a:rPr lang="en-US" altLang="zh-CN" dirty="0">
                  <a:solidFill>
                    <a:schemeClr val="bg1"/>
                  </a:solidFill>
                </a:rPr>
                <a:t>Node Centrality</a:t>
              </a:r>
              <a:endParaRPr lang="zh-CN" altLang="en-US" dirty="0">
                <a:solidFill>
                  <a:schemeClr val="bg1"/>
                </a:solidFill>
              </a:endParaRPr>
            </a:p>
          </p:txBody>
        </p:sp>
      </p:grpSp>
      <p:grpSp>
        <p:nvGrpSpPr>
          <p:cNvPr id="28" name="组合 27">
            <a:extLst>
              <a:ext uri="{FF2B5EF4-FFF2-40B4-BE49-F238E27FC236}">
                <a16:creationId xmlns:a16="http://schemas.microsoft.com/office/drawing/2014/main" id="{096FB355-029E-2C02-EEFB-F6B63AB91021}"/>
              </a:ext>
            </a:extLst>
          </p:cNvPr>
          <p:cNvGrpSpPr/>
          <p:nvPr/>
        </p:nvGrpSpPr>
        <p:grpSpPr>
          <a:xfrm>
            <a:off x="669924" y="4484872"/>
            <a:ext cx="4211388" cy="733346"/>
            <a:chOff x="386737" y="3037634"/>
            <a:chExt cx="4211388" cy="733346"/>
          </a:xfrm>
        </p:grpSpPr>
        <p:sp>
          <p:nvSpPr>
            <p:cNvPr id="29" name="矩形 28">
              <a:extLst>
                <a:ext uri="{FF2B5EF4-FFF2-40B4-BE49-F238E27FC236}">
                  <a16:creationId xmlns:a16="http://schemas.microsoft.com/office/drawing/2014/main" id="{0E132FAE-B1C1-3062-9609-2E8C939C0012}"/>
                </a:ext>
              </a:extLst>
            </p:cNvPr>
            <p:cNvSpPr/>
            <p:nvPr/>
          </p:nvSpPr>
          <p:spPr>
            <a:xfrm>
              <a:off x="398290" y="3037634"/>
              <a:ext cx="4199835"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descr="图片包含 户外, 标牌&#10;&#10;已生成极高可信度的说明">
              <a:extLst>
                <a:ext uri="{FF2B5EF4-FFF2-40B4-BE49-F238E27FC236}">
                  <a16:creationId xmlns:a16="http://schemas.microsoft.com/office/drawing/2014/main" id="{F8AF7B69-4E69-9EE7-CFDF-F4474BDE5F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p:blipFill>
          <p:spPr>
            <a:xfrm>
              <a:off x="422558" y="3037634"/>
              <a:ext cx="748553" cy="733346"/>
            </a:xfrm>
            <a:prstGeom prst="rect">
              <a:avLst/>
            </a:prstGeom>
          </p:spPr>
        </p:pic>
        <p:sp>
          <p:nvSpPr>
            <p:cNvPr id="31" name="文本框 30">
              <a:extLst>
                <a:ext uri="{FF2B5EF4-FFF2-40B4-BE49-F238E27FC236}">
                  <a16:creationId xmlns:a16="http://schemas.microsoft.com/office/drawing/2014/main" id="{E82576EF-1625-3964-D3D8-6B483C97B750}"/>
                </a:ext>
              </a:extLst>
            </p:cNvPr>
            <p:cNvSpPr txBox="1"/>
            <p:nvPr/>
          </p:nvSpPr>
          <p:spPr>
            <a:xfrm>
              <a:off x="386737" y="3081141"/>
              <a:ext cx="697627" cy="646331"/>
            </a:xfrm>
            <a:prstGeom prst="rect">
              <a:avLst/>
            </a:prstGeom>
            <a:noFill/>
          </p:spPr>
          <p:txBody>
            <a:bodyPr wrap="none" rtlCol="0">
              <a:spAutoFit/>
            </a:bodyPr>
            <a:lstStyle/>
            <a:p>
              <a:r>
                <a:rPr lang="en-US" altLang="zh-CN" sz="3600" b="1" dirty="0">
                  <a:solidFill>
                    <a:schemeClr val="bg1"/>
                  </a:solidFill>
                </a:rPr>
                <a:t>03</a:t>
              </a:r>
              <a:endParaRPr lang="zh-CN" altLang="en-US" sz="3600" b="1" dirty="0">
                <a:solidFill>
                  <a:schemeClr val="bg1"/>
                </a:solidFill>
              </a:endParaRPr>
            </a:p>
          </p:txBody>
        </p:sp>
        <p:sp>
          <p:nvSpPr>
            <p:cNvPr id="32" name="文本框 31">
              <a:extLst>
                <a:ext uri="{FF2B5EF4-FFF2-40B4-BE49-F238E27FC236}">
                  <a16:creationId xmlns:a16="http://schemas.microsoft.com/office/drawing/2014/main" id="{23B81772-5393-1704-F422-B95F27059224}"/>
                </a:ext>
              </a:extLst>
            </p:cNvPr>
            <p:cNvSpPr txBox="1"/>
            <p:nvPr/>
          </p:nvSpPr>
          <p:spPr>
            <a:xfrm>
              <a:off x="1125617" y="3283691"/>
              <a:ext cx="1672253" cy="369332"/>
            </a:xfrm>
            <a:prstGeom prst="rect">
              <a:avLst/>
            </a:prstGeom>
            <a:noFill/>
          </p:spPr>
          <p:txBody>
            <a:bodyPr wrap="none" rtlCol="0">
              <a:spAutoFit/>
            </a:bodyPr>
            <a:lstStyle/>
            <a:p>
              <a:r>
                <a:rPr lang="en-US" altLang="zh-CN" dirty="0">
                  <a:solidFill>
                    <a:schemeClr val="bg1"/>
                  </a:solidFill>
                </a:rPr>
                <a:t>Link prediction</a:t>
              </a:r>
              <a:endParaRPr lang="zh-CN" altLang="en-US" dirty="0">
                <a:solidFill>
                  <a:schemeClr val="bg1"/>
                </a:solidFill>
              </a:endParaRPr>
            </a:p>
          </p:txBody>
        </p:sp>
      </p:grpSp>
      <p:grpSp>
        <p:nvGrpSpPr>
          <p:cNvPr id="33" name="组合 32">
            <a:extLst>
              <a:ext uri="{FF2B5EF4-FFF2-40B4-BE49-F238E27FC236}">
                <a16:creationId xmlns:a16="http://schemas.microsoft.com/office/drawing/2014/main" id="{9D97CA4A-17C0-BB54-D517-1AD8AD06E3CC}"/>
              </a:ext>
            </a:extLst>
          </p:cNvPr>
          <p:cNvGrpSpPr/>
          <p:nvPr/>
        </p:nvGrpSpPr>
        <p:grpSpPr>
          <a:xfrm>
            <a:off x="6772516" y="4484872"/>
            <a:ext cx="4211388" cy="733346"/>
            <a:chOff x="386737" y="3037634"/>
            <a:chExt cx="4211388" cy="733346"/>
          </a:xfrm>
        </p:grpSpPr>
        <p:sp>
          <p:nvSpPr>
            <p:cNvPr id="34" name="矩形 33">
              <a:extLst>
                <a:ext uri="{FF2B5EF4-FFF2-40B4-BE49-F238E27FC236}">
                  <a16:creationId xmlns:a16="http://schemas.microsoft.com/office/drawing/2014/main" id="{2E707B7C-3EB9-C656-A707-F4411A75E711}"/>
                </a:ext>
              </a:extLst>
            </p:cNvPr>
            <p:cNvSpPr/>
            <p:nvPr/>
          </p:nvSpPr>
          <p:spPr>
            <a:xfrm>
              <a:off x="398290" y="3037634"/>
              <a:ext cx="4199835" cy="73334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5" name="图片 34" descr="图片包含 户外, 标牌&#10;&#10;已生成极高可信度的说明">
              <a:extLst>
                <a:ext uri="{FF2B5EF4-FFF2-40B4-BE49-F238E27FC236}">
                  <a16:creationId xmlns:a16="http://schemas.microsoft.com/office/drawing/2014/main" id="{7E71C55F-50F2-D899-F903-0E5A8086AC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55" t="15329" b="5033"/>
            <a:stretch/>
          </p:blipFill>
          <p:spPr>
            <a:xfrm>
              <a:off x="422558" y="3037634"/>
              <a:ext cx="748553" cy="733346"/>
            </a:xfrm>
            <a:prstGeom prst="rect">
              <a:avLst/>
            </a:prstGeom>
          </p:spPr>
        </p:pic>
        <p:sp>
          <p:nvSpPr>
            <p:cNvPr id="36" name="文本框 35">
              <a:extLst>
                <a:ext uri="{FF2B5EF4-FFF2-40B4-BE49-F238E27FC236}">
                  <a16:creationId xmlns:a16="http://schemas.microsoft.com/office/drawing/2014/main" id="{14187AD3-E682-F30F-8901-C71BB6D21CBC}"/>
                </a:ext>
              </a:extLst>
            </p:cNvPr>
            <p:cNvSpPr txBox="1"/>
            <p:nvPr/>
          </p:nvSpPr>
          <p:spPr>
            <a:xfrm>
              <a:off x="386737" y="3081141"/>
              <a:ext cx="697627" cy="646331"/>
            </a:xfrm>
            <a:prstGeom prst="rect">
              <a:avLst/>
            </a:prstGeom>
            <a:noFill/>
          </p:spPr>
          <p:txBody>
            <a:bodyPr wrap="none" rtlCol="0">
              <a:spAutoFit/>
            </a:bodyPr>
            <a:lstStyle/>
            <a:p>
              <a:r>
                <a:rPr lang="en-US" altLang="zh-CN" sz="3600" b="1" dirty="0">
                  <a:solidFill>
                    <a:schemeClr val="bg1"/>
                  </a:solidFill>
                </a:rPr>
                <a:t>04</a:t>
              </a:r>
              <a:endParaRPr lang="zh-CN" altLang="en-US" sz="3600" b="1" dirty="0">
                <a:solidFill>
                  <a:schemeClr val="bg1"/>
                </a:solidFill>
              </a:endParaRPr>
            </a:p>
          </p:txBody>
        </p:sp>
        <p:sp>
          <p:nvSpPr>
            <p:cNvPr id="37" name="文本框 36">
              <a:extLst>
                <a:ext uri="{FF2B5EF4-FFF2-40B4-BE49-F238E27FC236}">
                  <a16:creationId xmlns:a16="http://schemas.microsoft.com/office/drawing/2014/main" id="{CD8FB358-A870-E9F3-F561-CE7311E3D208}"/>
                </a:ext>
              </a:extLst>
            </p:cNvPr>
            <p:cNvSpPr txBox="1"/>
            <p:nvPr/>
          </p:nvSpPr>
          <p:spPr>
            <a:xfrm>
              <a:off x="1095916" y="3283691"/>
              <a:ext cx="2159566" cy="369332"/>
            </a:xfrm>
            <a:prstGeom prst="rect">
              <a:avLst/>
            </a:prstGeom>
            <a:noFill/>
          </p:spPr>
          <p:txBody>
            <a:bodyPr wrap="none" rtlCol="0">
              <a:spAutoFit/>
            </a:bodyPr>
            <a:lstStyle/>
            <a:p>
              <a:r>
                <a:rPr lang="en-US" altLang="zh-CN" dirty="0">
                  <a:solidFill>
                    <a:schemeClr val="bg1"/>
                  </a:solidFill>
                </a:rPr>
                <a:t>Node Classification</a:t>
              </a:r>
              <a:endParaRPr lang="zh-CN" altLang="en-US" dirty="0">
                <a:solidFill>
                  <a:schemeClr val="bg1"/>
                </a:solidFill>
              </a:endParaRPr>
            </a:p>
          </p:txBody>
        </p:sp>
      </p:grpSp>
    </p:spTree>
    <p:extLst>
      <p:ext uri="{BB962C8B-B14F-4D97-AF65-F5344CB8AC3E}">
        <p14:creationId xmlns:p14="http://schemas.microsoft.com/office/powerpoint/2010/main" val="2199768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FC34-C0DE-FD5C-E06C-9D87CA32DD87}"/>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B0AB04FF-F2B9-6588-0954-049B323B91B4}"/>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CEE5C7E6-1D08-A134-207D-500FBA76FA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368F6146-7CA6-C948-D338-E5D9C6D0CDD2}"/>
              </a:ext>
            </a:extLst>
          </p:cNvPr>
          <p:cNvSpPr/>
          <p:nvPr/>
        </p:nvSpPr>
        <p:spPr>
          <a:xfrm>
            <a:off x="291588" y="914400"/>
            <a:ext cx="11608824" cy="569540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E624B660-63C2-657F-35A5-03FC8BA54A77}"/>
              </a:ext>
            </a:extLst>
          </p:cNvPr>
          <p:cNvSpPr>
            <a:spLocks noGrp="1"/>
          </p:cNvSpPr>
          <p:nvPr>
            <p:ph type="title"/>
          </p:nvPr>
        </p:nvSpPr>
        <p:spPr>
          <a:xfrm>
            <a:off x="669924" y="248192"/>
            <a:ext cx="10850563" cy="584563"/>
          </a:xfrm>
        </p:spPr>
        <p:txBody>
          <a:bodyPr/>
          <a:lstStyle/>
          <a:p>
            <a:r>
              <a:rPr lang="en-US" altLang="zh-CN" dirty="0">
                <a:solidFill>
                  <a:schemeClr val="bg1"/>
                </a:solidFill>
                <a:latin typeface="Times New Roman" panose="02020603050405020304" pitchFamily="18" charset="0"/>
                <a:cs typeface="Times New Roman" panose="02020603050405020304" pitchFamily="18" charset="0"/>
              </a:rPr>
              <a:t>Graph Convolutional Networks</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13FD871-DC64-CE47-AADE-E4930AB178A1}"/>
              </a:ext>
            </a:extLst>
          </p:cNvPr>
          <p:cNvPicPr>
            <a:picLocks noChangeAspect="1"/>
          </p:cNvPicPr>
          <p:nvPr/>
        </p:nvPicPr>
        <p:blipFill>
          <a:blip r:embed="rId3"/>
          <a:stretch>
            <a:fillRect/>
          </a:stretch>
        </p:blipFill>
        <p:spPr>
          <a:xfrm>
            <a:off x="3012141" y="914401"/>
            <a:ext cx="5692588" cy="2496414"/>
          </a:xfrm>
          <a:prstGeom prst="rect">
            <a:avLst/>
          </a:prstGeom>
        </p:spPr>
      </p:pic>
      <p:sp>
        <p:nvSpPr>
          <p:cNvPr id="11" name="文本框 10">
            <a:extLst>
              <a:ext uri="{FF2B5EF4-FFF2-40B4-BE49-F238E27FC236}">
                <a16:creationId xmlns:a16="http://schemas.microsoft.com/office/drawing/2014/main" id="{A2623C24-67BD-8116-85E1-F28A218AC618}"/>
              </a:ext>
            </a:extLst>
          </p:cNvPr>
          <p:cNvSpPr txBox="1"/>
          <p:nvPr/>
        </p:nvSpPr>
        <p:spPr>
          <a:xfrm>
            <a:off x="1312115" y="3978320"/>
            <a:ext cx="9781334" cy="1754326"/>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 Capturing graph structure information</a:t>
            </a:r>
            <a:r>
              <a:rPr lang="en-US" altLang="zh-CN" dirty="0">
                <a:latin typeface="Times New Roman" panose="02020603050405020304" pitchFamily="18" charset="0"/>
                <a:cs typeface="Times New Roman" panose="02020603050405020304" pitchFamily="18" charset="0"/>
              </a:rPr>
              <a:t>: Able to directly process graph data and capture the relationships between nodes</a:t>
            </a:r>
            <a:r>
              <a:rPr lang="en-US"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2. Local feature aggregation</a:t>
            </a:r>
            <a:r>
              <a:rPr lang="en-US" altLang="zh-CN" dirty="0">
                <a:latin typeface="Times New Roman" panose="02020603050405020304" pitchFamily="18" charset="0"/>
                <a:cs typeface="Times New Roman" panose="02020603050405020304" pitchFamily="18" charset="0"/>
              </a:rPr>
              <a:t>: Updates node features by aggregating information from neighboring nodes</a:t>
            </a:r>
          </a:p>
          <a:p>
            <a:r>
              <a:rPr lang="en-US" altLang="zh-CN" b="1" dirty="0">
                <a:latin typeface="Times New Roman" panose="02020603050405020304" pitchFamily="18" charset="0"/>
                <a:cs typeface="Times New Roman" panose="02020603050405020304" pitchFamily="18" charset="0"/>
              </a:rPr>
              <a:t>3. Efficient computation</a:t>
            </a:r>
            <a:r>
              <a:rPr lang="en-US" altLang="zh-CN" dirty="0">
                <a:latin typeface="Times New Roman" panose="02020603050405020304" pitchFamily="18" charset="0"/>
                <a:cs typeface="Times New Roman" panose="02020603050405020304" pitchFamily="18" charset="0"/>
              </a:rPr>
              <a:t>: Shared parameters reduce computational cost, making it suitable for large-scale graph data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98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B1E39-0832-102E-2A79-65F50E83F983}"/>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3EED35A7-AA25-85F4-EB2B-8628794A2586}"/>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47E64C97-A25D-A050-84CC-47C921F9F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10" name="iš1íḍè">
            <a:extLst>
              <a:ext uri="{FF2B5EF4-FFF2-40B4-BE49-F238E27FC236}">
                <a16:creationId xmlns:a16="http://schemas.microsoft.com/office/drawing/2014/main" id="{68B178CE-F381-60BD-CD78-A4EE294DFA5B}"/>
              </a:ext>
            </a:extLst>
          </p:cNvPr>
          <p:cNvSpPr/>
          <p:nvPr/>
        </p:nvSpPr>
        <p:spPr>
          <a:xfrm>
            <a:off x="291588" y="914400"/>
            <a:ext cx="11608824" cy="569540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47F7A3E6-A060-C682-084A-3EDE23F6A6CE}"/>
              </a:ext>
            </a:extLst>
          </p:cNvPr>
          <p:cNvSpPr>
            <a:spLocks noGrp="1"/>
          </p:cNvSpPr>
          <p:nvPr>
            <p:ph type="title"/>
          </p:nvPr>
        </p:nvSpPr>
        <p:spPr>
          <a:xfrm>
            <a:off x="669923" y="248192"/>
            <a:ext cx="10850563" cy="584563"/>
          </a:xfrm>
        </p:spPr>
        <p:txBody>
          <a:bodyPr/>
          <a:lstStyle/>
          <a:p>
            <a:r>
              <a:rPr lang="en-US" altLang="zh-CN" dirty="0">
                <a:solidFill>
                  <a:schemeClr val="bg1"/>
                </a:solidFill>
                <a:latin typeface="Times New Roman" panose="02020603050405020304" pitchFamily="18" charset="0"/>
                <a:cs typeface="Times New Roman" panose="02020603050405020304" pitchFamily="18" charset="0"/>
              </a:rPr>
              <a:t>Graph Convolutional Networks</a:t>
            </a:r>
            <a:endParaRPr lang="zh-CN" altLang="en-US" dirty="0">
              <a:solidFill>
                <a:schemeClr val="bg1"/>
              </a:solidFill>
            </a:endParaRPr>
          </a:p>
        </p:txBody>
      </p:sp>
      <p:grpSp>
        <p:nvGrpSpPr>
          <p:cNvPr id="3" name="组合 2">
            <a:extLst>
              <a:ext uri="{FF2B5EF4-FFF2-40B4-BE49-F238E27FC236}">
                <a16:creationId xmlns:a16="http://schemas.microsoft.com/office/drawing/2014/main" id="{34BDEC9B-2B5E-42D4-5C9F-FE9801E86637}"/>
              </a:ext>
            </a:extLst>
          </p:cNvPr>
          <p:cNvGrpSpPr/>
          <p:nvPr/>
        </p:nvGrpSpPr>
        <p:grpSpPr>
          <a:xfrm>
            <a:off x="1584213" y="1816763"/>
            <a:ext cx="9021984" cy="3485441"/>
            <a:chOff x="1584213" y="1898985"/>
            <a:chExt cx="9021984" cy="3485441"/>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7C9CEE6-63BA-F7EF-AF4C-016D8D687CBD}"/>
                    </a:ext>
                  </a:extLst>
                </p:cNvPr>
                <p:cNvSpPr txBox="1"/>
                <p:nvPr/>
              </p:nvSpPr>
              <p:spPr>
                <a:xfrm>
                  <a:off x="1584213" y="1898985"/>
                  <a:ext cx="9021984" cy="3485441"/>
                </a:xfrm>
                <a:prstGeom prst="rect">
                  <a:avLst/>
                </a:prstGeom>
                <a:noFill/>
              </p:spPr>
              <p:txBody>
                <a:bodyPr wrap="square" rtlCol="0">
                  <a:spAutoFit/>
                </a:bodyPr>
                <a:lstStyle/>
                <a:p>
                  <a:pPr indent="457200"/>
                  <a:r>
                    <a:rPr lang="en-US" altLang="zh-CN" dirty="0"/>
                    <a:t>Graph Convolutional Networks (GCNs) are convolutional neural networks that directly operate on graph-structured data, enabling semi-supervised learning on graphs. Based on a first-order local approximation of spectral graph convolutions, GCNs follow the inter-layer propagation rule as shown below:</a:t>
                  </a:r>
                </a:p>
                <a:p>
                  <a:pPr indent="457200"/>
                  <a:endParaRPr lang="en-US" altLang="zh-CN" dirty="0"/>
                </a:p>
                <a:p>
                  <a:pPr indent="457200"/>
                  <a:endParaRPr lang="en-US" altLang="zh-CN" dirty="0"/>
                </a:p>
                <a:p>
                  <a:pPr indent="457200"/>
                  <a:endParaRPr lang="en-US" altLang="zh-CN" dirty="0"/>
                </a:p>
                <a:p>
                  <a:pPr indent="457200"/>
                  <a:endParaRPr lang="en-US" altLang="zh-CN" dirty="0"/>
                </a:p>
                <a:p>
                  <a:pPr indent="457200"/>
                  <a:r>
                    <a:rPr lang="en-US" altLang="zh-CN" dirty="0"/>
                    <a:t>Where</a:t>
                  </a:r>
                  <a14:m>
                    <m:oMath xmlns:m="http://schemas.openxmlformats.org/officeDocument/2006/math">
                      <m:r>
                        <a:rPr lang="en-US" altLang="zh-CN" b="0" i="0"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𝐴</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𝑁</m:t>
                          </m:r>
                        </m:sub>
                      </m:sSub>
                    </m:oMath>
                  </a14:m>
                  <a:r>
                    <a:rPr lang="en-US" altLang="zh-CN" dirty="0"/>
                    <a:t> represents the adjacency matrix of an undirected graph with added self-loops;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𝐷</m:t>
                              </m:r>
                            </m:e>
                          </m:acc>
                        </m:e>
                        <m:sub>
                          <m:r>
                            <a:rPr lang="en-US" altLang="zh-CN" b="0" i="1" dirty="0" smtClean="0">
                              <a:latin typeface="Cambria Math" panose="02040503050406030204" pitchFamily="18" charset="0"/>
                            </a:rPr>
                            <m:t>𝑖𝑖</m:t>
                          </m:r>
                        </m:sub>
                      </m:sSub>
                      <m:r>
                        <a:rPr lang="en-US" altLang="zh-CN" b="0" i="1" dirty="0" smtClean="0">
                          <a:latin typeface="Cambria Math" panose="02040503050406030204" pitchFamily="18" charset="0"/>
                        </a:rPr>
                        <m:t>=</m:t>
                      </m:r>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𝑗</m:t>
                          </m: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𝐴</m:t>
                              </m:r>
                            </m:e>
                            <m:sub>
                              <m:r>
                                <a:rPr lang="en-US" altLang="zh-CN" b="0" i="1" dirty="0" smtClean="0">
                                  <a:latin typeface="Cambria Math" panose="02040503050406030204" pitchFamily="18" charset="0"/>
                                </a:rPr>
                                <m:t>𝑖𝑗</m:t>
                              </m:r>
                            </m:sub>
                          </m:sSub>
                          <m:r>
                            <a:rPr lang="en-US" altLang="zh-CN" b="0" i="1" dirty="0" smtClean="0">
                              <a:latin typeface="Cambria Math" panose="02040503050406030204" pitchFamily="18" charset="0"/>
                            </a:rPr>
                            <m:t> </m:t>
                          </m:r>
                        </m:e>
                      </m:nary>
                    </m:oMath>
                  </a14:m>
                  <a:r>
                    <a:rPr lang="en-US" altLang="zh-CN" dirty="0"/>
                    <a:t>represents the degree matrix of the graph;</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m:t>
                              </m:r>
                            </m:e>
                          </m:d>
                        </m:sup>
                      </m:sSup>
                    </m:oMath>
                  </a14:m>
                  <a:r>
                    <a:rPr lang="en-US" altLang="zh-CN" dirty="0"/>
                    <a:t>is the trainable weight matrix specific to the layer; </a:t>
                  </a:r>
                  <a14:m>
                    <m:oMath xmlns:m="http://schemas.openxmlformats.org/officeDocument/2006/math">
                      <m:sSup>
                        <m:sSupPr>
                          <m:ctrlPr>
                            <a:rPr lang="zh-CN" altLang="en-US" i="1" dirty="0" smtClean="0">
                              <a:solidFill>
                                <a:srgbClr val="836967"/>
                              </a:solidFill>
                              <a:latin typeface="Cambria Math" panose="02040503050406030204" pitchFamily="18" charset="0"/>
                            </a:rPr>
                          </m:ctrlPr>
                        </m:sSupPr>
                        <m:e>
                          <m:r>
                            <a:rPr lang="zh-CN" altLang="en-US" i="1" dirty="0" smtClean="0">
                              <a:latin typeface="Cambria Math" panose="02040503050406030204" pitchFamily="18" charset="0"/>
                            </a:rPr>
                            <m:t>𝐻</m:t>
                          </m:r>
                        </m:e>
                        <m:sup>
                          <m:d>
                            <m:dPr>
                              <m:ctrlPr>
                                <a:rPr lang="zh-CN" altLang="en-US" i="1" dirty="0" smtClean="0">
                                  <a:solidFill>
                                    <a:srgbClr val="836967"/>
                                  </a:solidFill>
                                  <a:latin typeface="Cambria Math" panose="02040503050406030204" pitchFamily="18" charset="0"/>
                                </a:rPr>
                              </m:ctrlPr>
                            </m:dPr>
                            <m:e>
                              <m:r>
                                <a:rPr lang="zh-CN" altLang="en-US" i="1" dirty="0" smtClean="0">
                                  <a:latin typeface="Cambria Math" panose="02040503050406030204" pitchFamily="18" charset="0"/>
                                </a:rPr>
                                <m:t>𝑙</m:t>
                              </m:r>
                            </m:e>
                          </m:d>
                        </m:sup>
                      </m:sSup>
                    </m:oMath>
                  </a14:m>
                  <a:r>
                    <a:rPr lang="en-US" altLang="zh-CN" dirty="0"/>
                    <a:t>represents the output of the </a:t>
                  </a:r>
                  <a14:m>
                    <m:oMath xmlns:m="http://schemas.openxmlformats.org/officeDocument/2006/math">
                      <m:r>
                        <a:rPr lang="en-US" altLang="zh-CN" i="1" dirty="0">
                          <a:latin typeface="Cambria Math" panose="02040503050406030204" pitchFamily="18" charset="0"/>
                        </a:rPr>
                        <m:t>𝑙</m:t>
                      </m:r>
                    </m:oMath>
                  </a14:m>
                  <a:r>
                    <a:rPr lang="en-US" altLang="zh-CN" dirty="0"/>
                    <a:t> -</a:t>
                  </a:r>
                  <a:r>
                    <a:rPr lang="en-US" altLang="zh-CN" dirty="0" err="1"/>
                    <a:t>th</a:t>
                  </a:r>
                  <a:r>
                    <a:rPr lang="en-US" altLang="zh-CN" dirty="0"/>
                    <a:t> layer;</a:t>
                  </a:r>
                  <a:r>
                    <a:rPr lang="zh-CN" altLang="en-US" dirty="0"/>
                    <a:t> </a:t>
                  </a:r>
                  <a:r>
                    <a:rPr lang="el-GR" altLang="zh-CN" dirty="0"/>
                    <a:t>σ(⋅) </a:t>
                  </a:r>
                  <a:r>
                    <a:rPr lang="en-US" altLang="zh-CN" dirty="0"/>
                    <a:t>s the activation function, such as </a:t>
                  </a:r>
                  <a:r>
                    <a:rPr lang="en-US" altLang="zh-CN" dirty="0" err="1"/>
                    <a:t>ReLU</a:t>
                  </a:r>
                  <a:r>
                    <a:rPr lang="en-US" altLang="zh-CN" dirty="0"/>
                    <a:t>.</a:t>
                  </a:r>
                  <a:endParaRPr lang="zh-CN" altLang="en-US" dirty="0"/>
                </a:p>
              </p:txBody>
            </p:sp>
          </mc:Choice>
          <mc:Fallback xmlns="">
            <p:sp>
              <p:nvSpPr>
                <p:cNvPr id="5" name="文本框 4">
                  <a:extLst>
                    <a:ext uri="{FF2B5EF4-FFF2-40B4-BE49-F238E27FC236}">
                      <a16:creationId xmlns:a16="http://schemas.microsoft.com/office/drawing/2014/main" id="{77C9CEE6-63BA-F7EF-AF4C-016D8D687CBD}"/>
                    </a:ext>
                  </a:extLst>
                </p:cNvPr>
                <p:cNvSpPr txBox="1">
                  <a:spLocks noRot="1" noChangeAspect="1" noMove="1" noResize="1" noEditPoints="1" noAdjustHandles="1" noChangeArrowheads="1" noChangeShapeType="1" noTextEdit="1"/>
                </p:cNvSpPr>
                <p:nvPr/>
              </p:nvSpPr>
              <p:spPr>
                <a:xfrm>
                  <a:off x="1584213" y="1898985"/>
                  <a:ext cx="9021984" cy="3485441"/>
                </a:xfrm>
                <a:prstGeom prst="rect">
                  <a:avLst/>
                </a:prstGeom>
                <a:blipFill>
                  <a:blip r:embed="rId3"/>
                  <a:stretch>
                    <a:fillRect l="-608" t="-874" r="-1554" b="-1923"/>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CD96F9C-F1A3-725F-6B85-C04BCD9EE360}"/>
                </a:ext>
              </a:extLst>
            </p:cNvPr>
            <p:cNvPicPr>
              <a:picLocks noChangeAspect="1"/>
            </p:cNvPicPr>
            <p:nvPr/>
          </p:nvPicPr>
          <p:blipFill>
            <a:blip r:embed="rId4"/>
            <a:stretch>
              <a:fillRect/>
            </a:stretch>
          </p:blipFill>
          <p:spPr>
            <a:xfrm>
              <a:off x="3897701" y="3368765"/>
              <a:ext cx="4136300" cy="545879"/>
            </a:xfrm>
            <a:prstGeom prst="rect">
              <a:avLst/>
            </a:prstGeom>
          </p:spPr>
        </p:pic>
      </p:grpSp>
    </p:spTree>
    <p:extLst>
      <p:ext uri="{BB962C8B-B14F-4D97-AF65-F5344CB8AC3E}">
        <p14:creationId xmlns:p14="http://schemas.microsoft.com/office/powerpoint/2010/main" val="91969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F37D2-8C3A-95BF-9588-D8EA949ECC85}"/>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A7B32095-D22A-187D-6E61-29BB073D292A}"/>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D2E638A2-30DC-5080-AED6-9605259FEC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E737C687-CD1A-5963-ACA3-C5850082612A}"/>
              </a:ext>
            </a:extLst>
          </p:cNvPr>
          <p:cNvSpPr/>
          <p:nvPr/>
        </p:nvSpPr>
        <p:spPr>
          <a:xfrm>
            <a:off x="291588" y="914400"/>
            <a:ext cx="11608824" cy="569540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8EC7582A-4D49-E9A4-633B-4A41CD82FC3C}"/>
              </a:ext>
            </a:extLst>
          </p:cNvPr>
          <p:cNvSpPr>
            <a:spLocks noGrp="1"/>
          </p:cNvSpPr>
          <p:nvPr>
            <p:ph type="title"/>
          </p:nvPr>
        </p:nvSpPr>
        <p:spPr>
          <a:xfrm>
            <a:off x="669924" y="248192"/>
            <a:ext cx="10850563" cy="584563"/>
          </a:xfrm>
        </p:spPr>
        <p:txBody>
          <a:bodyPr/>
          <a:lstStyle/>
          <a:p>
            <a:r>
              <a:rPr lang="en-US" altLang="zh-CN" dirty="0">
                <a:solidFill>
                  <a:schemeClr val="bg1"/>
                </a:solidFill>
                <a:latin typeface="Times New Roman" panose="02020603050405020304" pitchFamily="18" charset="0"/>
                <a:cs typeface="Times New Roman" panose="02020603050405020304" pitchFamily="18" charset="0"/>
              </a:rPr>
              <a:t>Graph Convolutional Networks</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A89AB43-0A48-11B9-3C0D-20E5B9277BFF}"/>
              </a:ext>
            </a:extLst>
          </p:cNvPr>
          <p:cNvPicPr>
            <a:picLocks noChangeAspect="1"/>
          </p:cNvPicPr>
          <p:nvPr/>
        </p:nvPicPr>
        <p:blipFill>
          <a:blip r:embed="rId3"/>
          <a:stretch>
            <a:fillRect/>
          </a:stretch>
        </p:blipFill>
        <p:spPr>
          <a:xfrm>
            <a:off x="1023519" y="1601852"/>
            <a:ext cx="4036547" cy="3143695"/>
          </a:xfrm>
          <a:prstGeom prst="rect">
            <a:avLst/>
          </a:prstGeom>
        </p:spPr>
      </p:pic>
      <p:sp>
        <p:nvSpPr>
          <p:cNvPr id="5" name="文本框 4">
            <a:extLst>
              <a:ext uri="{FF2B5EF4-FFF2-40B4-BE49-F238E27FC236}">
                <a16:creationId xmlns:a16="http://schemas.microsoft.com/office/drawing/2014/main" id="{A14C25CB-175B-3391-9A78-164E89E88CBA}"/>
              </a:ext>
            </a:extLst>
          </p:cNvPr>
          <p:cNvSpPr txBox="1"/>
          <p:nvPr/>
        </p:nvSpPr>
        <p:spPr>
          <a:xfrm>
            <a:off x="1737937" y="1073460"/>
            <a:ext cx="2330823"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On Facebook dataset</a:t>
            </a:r>
            <a:endParaRPr lang="zh-CN" altLang="en-US" b="1" dirty="0"/>
          </a:p>
        </p:txBody>
      </p:sp>
      <p:sp>
        <p:nvSpPr>
          <p:cNvPr id="9" name="文本框 8">
            <a:extLst>
              <a:ext uri="{FF2B5EF4-FFF2-40B4-BE49-F238E27FC236}">
                <a16:creationId xmlns:a16="http://schemas.microsoft.com/office/drawing/2014/main" id="{9AA29F98-CD44-5453-CE1C-1BE8657EEA1D}"/>
              </a:ext>
            </a:extLst>
          </p:cNvPr>
          <p:cNvSpPr txBox="1"/>
          <p:nvPr/>
        </p:nvSpPr>
        <p:spPr>
          <a:xfrm>
            <a:off x="8123241" y="1092542"/>
            <a:ext cx="2886635"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On CORA dataset</a:t>
            </a:r>
            <a:endParaRPr lang="zh-CN" altLang="en-US" b="1" dirty="0"/>
          </a:p>
        </p:txBody>
      </p:sp>
      <p:pic>
        <p:nvPicPr>
          <p:cNvPr id="12" name="图片 11">
            <a:extLst>
              <a:ext uri="{FF2B5EF4-FFF2-40B4-BE49-F238E27FC236}">
                <a16:creationId xmlns:a16="http://schemas.microsoft.com/office/drawing/2014/main" id="{815F13B4-948F-D1C0-D804-6BDBCFAEE8C0}"/>
              </a:ext>
            </a:extLst>
          </p:cNvPr>
          <p:cNvPicPr>
            <a:picLocks noChangeAspect="1"/>
          </p:cNvPicPr>
          <p:nvPr/>
        </p:nvPicPr>
        <p:blipFill>
          <a:blip r:embed="rId4"/>
          <a:stretch>
            <a:fillRect/>
          </a:stretch>
        </p:blipFill>
        <p:spPr>
          <a:xfrm>
            <a:off x="6778856" y="1640016"/>
            <a:ext cx="4156542" cy="3124128"/>
          </a:xfrm>
          <a:prstGeom prst="rect">
            <a:avLst/>
          </a:prstGeom>
        </p:spPr>
      </p:pic>
      <p:sp>
        <p:nvSpPr>
          <p:cNvPr id="13" name="文本框 12">
            <a:extLst>
              <a:ext uri="{FF2B5EF4-FFF2-40B4-BE49-F238E27FC236}">
                <a16:creationId xmlns:a16="http://schemas.microsoft.com/office/drawing/2014/main" id="{12D49B21-AA23-5957-CDE0-2B9FFAF7F735}"/>
              </a:ext>
            </a:extLst>
          </p:cNvPr>
          <p:cNvSpPr txBox="1"/>
          <p:nvPr/>
        </p:nvSpPr>
        <p:spPr>
          <a:xfrm>
            <a:off x="1175147" y="5719842"/>
            <a:ext cx="3733290" cy="646331"/>
          </a:xfrm>
          <a:prstGeom prst="rect">
            <a:avLst/>
          </a:prstGeom>
          <a:noFill/>
        </p:spPr>
        <p:txBody>
          <a:bodyPr wrap="square" rtlCol="0">
            <a:spAutoFit/>
          </a:bodyPr>
          <a:lstStyle/>
          <a:p>
            <a:r>
              <a:rPr lang="en-US" altLang="zh-CN" dirty="0">
                <a:solidFill>
                  <a:srgbClr val="3B3B3B"/>
                </a:solidFill>
                <a:latin typeface="Times New Roman" panose="02020603050405020304" pitchFamily="18" charset="0"/>
                <a:cs typeface="Times New Roman" panose="02020603050405020304" pitchFamily="18" charset="0"/>
              </a:rPr>
              <a:t>Best Test ROC AUC: 0.975404</a:t>
            </a:r>
          </a:p>
          <a:p>
            <a:r>
              <a:rPr lang="en-US" altLang="zh-CN" dirty="0">
                <a:solidFill>
                  <a:srgbClr val="3B3B3B"/>
                </a:solidFill>
                <a:latin typeface="Times New Roman" panose="02020603050405020304" pitchFamily="18" charset="0"/>
                <a:cs typeface="Times New Roman" panose="02020603050405020304" pitchFamily="18" charset="0"/>
              </a:rPr>
              <a:t>Best Test AP: 0.971985</a:t>
            </a:r>
            <a:endParaRPr lang="zh-CN" altLang="en-US" dirty="0">
              <a:solidFill>
                <a:srgbClr val="3B3B3B"/>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88FEDF9-B95D-CF1A-3908-DE2EF2F2442B}"/>
              </a:ext>
            </a:extLst>
          </p:cNvPr>
          <p:cNvSpPr txBox="1"/>
          <p:nvPr/>
        </p:nvSpPr>
        <p:spPr>
          <a:xfrm>
            <a:off x="7283565" y="5702052"/>
            <a:ext cx="3733290" cy="646331"/>
          </a:xfrm>
          <a:prstGeom prst="rect">
            <a:avLst/>
          </a:prstGeom>
          <a:noFill/>
        </p:spPr>
        <p:txBody>
          <a:bodyPr wrap="square" rtlCol="0">
            <a:spAutoFit/>
          </a:bodyPr>
          <a:lstStyle/>
          <a:p>
            <a:r>
              <a:rPr lang="en-US" altLang="zh-CN" b="0" i="0" dirty="0">
                <a:solidFill>
                  <a:srgbClr val="3B3B3B"/>
                </a:solidFill>
                <a:effectLst/>
                <a:latin typeface="Times New Roman" panose="02020603050405020304" pitchFamily="18" charset="0"/>
                <a:cs typeface="Times New Roman" panose="02020603050405020304" pitchFamily="18" charset="0"/>
              </a:rPr>
              <a:t>Best Test ROC AUC: 0.849601</a:t>
            </a:r>
            <a:endParaRPr lang="en-US" altLang="zh-CN" dirty="0">
              <a:solidFill>
                <a:srgbClr val="3B3B3B"/>
              </a:solidFill>
              <a:latin typeface="Times New Roman" panose="02020603050405020304" pitchFamily="18" charset="0"/>
              <a:cs typeface="Times New Roman" panose="02020603050405020304" pitchFamily="18" charset="0"/>
            </a:endParaRPr>
          </a:p>
          <a:p>
            <a:r>
              <a:rPr lang="en-US" altLang="zh-CN" b="0" i="0" dirty="0">
                <a:solidFill>
                  <a:srgbClr val="3B3B3B"/>
                </a:solidFill>
                <a:effectLst/>
                <a:latin typeface="Times New Roman" panose="02020603050405020304" pitchFamily="18" charset="0"/>
                <a:cs typeface="Times New Roman" panose="02020603050405020304" pitchFamily="18" charset="0"/>
              </a:rPr>
              <a:t>Best Test AP: 0.847957</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1BF1222-8797-5904-464D-8779800286C4}"/>
              </a:ext>
            </a:extLst>
          </p:cNvPr>
          <p:cNvSpPr txBox="1"/>
          <p:nvPr/>
        </p:nvSpPr>
        <p:spPr>
          <a:xfrm>
            <a:off x="6944192" y="4676633"/>
            <a:ext cx="4282794" cy="830997"/>
          </a:xfrm>
          <a:prstGeom prst="rect">
            <a:avLst/>
          </a:prstGeom>
          <a:noFill/>
        </p:spPr>
        <p:txBody>
          <a:bodyPr wrap="square" rtlCol="0">
            <a:spAutoFit/>
          </a:bodyPr>
          <a:lstStyle/>
          <a:p>
            <a:r>
              <a:rPr lang="en-US" altLang="zh-CN" sz="1200" b="0" i="0" dirty="0">
                <a:solidFill>
                  <a:srgbClr val="3B3B3B"/>
                </a:solidFill>
                <a:effectLst/>
                <a:latin typeface="Times New Roman" panose="02020603050405020304" pitchFamily="18" charset="0"/>
                <a:cs typeface="Times New Roman" panose="02020603050405020304" pitchFamily="18" charset="0"/>
              </a:rPr>
              <a:t>Total nodes: 2708 Total edges: 5278 </a:t>
            </a:r>
          </a:p>
          <a:p>
            <a:r>
              <a:rPr lang="en-US" altLang="zh-CN" sz="1200" b="0" i="0" dirty="0">
                <a:solidFill>
                  <a:srgbClr val="3B3B3B"/>
                </a:solidFill>
                <a:effectLst/>
                <a:latin typeface="Times New Roman" panose="02020603050405020304" pitchFamily="18" charset="0"/>
                <a:cs typeface="Times New Roman" panose="02020603050405020304" pitchFamily="18" charset="0"/>
              </a:rPr>
              <a:t>Training edges (positive): 3168 Training edges (negative): 3168 </a:t>
            </a:r>
          </a:p>
          <a:p>
            <a:r>
              <a:rPr lang="en-US" altLang="zh-CN" sz="1200" b="0" i="0" dirty="0">
                <a:solidFill>
                  <a:srgbClr val="3B3B3B"/>
                </a:solidFill>
                <a:effectLst/>
                <a:latin typeface="Times New Roman" panose="02020603050405020304" pitchFamily="18" charset="0"/>
                <a:cs typeface="Times New Roman" panose="02020603050405020304" pitchFamily="18" charset="0"/>
              </a:rPr>
              <a:t>Validation edges (positive): 527 Validation edges (negative): 527 </a:t>
            </a:r>
          </a:p>
          <a:p>
            <a:r>
              <a:rPr lang="en-US" altLang="zh-CN" sz="1200" b="0" i="0" dirty="0">
                <a:solidFill>
                  <a:srgbClr val="3B3B3B"/>
                </a:solidFill>
                <a:effectLst/>
                <a:latin typeface="Times New Roman" panose="02020603050405020304" pitchFamily="18" charset="0"/>
                <a:cs typeface="Times New Roman" panose="02020603050405020304" pitchFamily="18" charset="0"/>
              </a:rPr>
              <a:t>Test edges (positive): 1583 Test edges (negative): 1583</a:t>
            </a:r>
            <a:endParaRPr lang="zh-CN" altLang="en-US" sz="12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6D6F16B2-9039-15BC-BBAD-6BC9BC75D491}"/>
              </a:ext>
            </a:extLst>
          </p:cNvPr>
          <p:cNvSpPr txBox="1"/>
          <p:nvPr/>
        </p:nvSpPr>
        <p:spPr>
          <a:xfrm>
            <a:off x="1031525" y="4676633"/>
            <a:ext cx="4651140" cy="830997"/>
          </a:xfrm>
          <a:prstGeom prst="rect">
            <a:avLst/>
          </a:prstGeom>
          <a:noFill/>
        </p:spPr>
        <p:txBody>
          <a:bodyPr wrap="square" rtlCol="0">
            <a:spAutoFit/>
          </a:bodyPr>
          <a:lstStyle/>
          <a:p>
            <a:r>
              <a:rPr lang="en-US" altLang="zh-CN" sz="1200" dirty="0">
                <a:solidFill>
                  <a:srgbClr val="3B3B3B"/>
                </a:solidFill>
                <a:latin typeface="Times New Roman" panose="02020603050405020304" pitchFamily="18" charset="0"/>
                <a:cs typeface="Times New Roman" panose="02020603050405020304" pitchFamily="18" charset="0"/>
              </a:rPr>
              <a:t>Total nodes: 4039 Total edges: 88234 </a:t>
            </a:r>
          </a:p>
          <a:p>
            <a:r>
              <a:rPr lang="en-US" altLang="zh-CN" sz="1200" dirty="0">
                <a:solidFill>
                  <a:srgbClr val="3B3B3B"/>
                </a:solidFill>
                <a:latin typeface="Times New Roman" panose="02020603050405020304" pitchFamily="18" charset="0"/>
                <a:cs typeface="Times New Roman" panose="02020603050405020304" pitchFamily="18" charset="0"/>
              </a:rPr>
              <a:t>Training edges (positive): 52941 Training edges (negative): 52941 Validation edges (positive): 8823 Validation edges (negative): 8823 </a:t>
            </a:r>
          </a:p>
          <a:p>
            <a:r>
              <a:rPr lang="en-US" altLang="zh-CN" sz="1200" dirty="0">
                <a:solidFill>
                  <a:srgbClr val="3B3B3B"/>
                </a:solidFill>
                <a:latin typeface="Times New Roman" panose="02020603050405020304" pitchFamily="18" charset="0"/>
                <a:cs typeface="Times New Roman" panose="02020603050405020304" pitchFamily="18" charset="0"/>
              </a:rPr>
              <a:t>Test edges (positive): 26470 Test edges (negative): 26470</a:t>
            </a:r>
            <a:endParaRPr lang="zh-CN" altLang="en-US" sz="1200" dirty="0">
              <a:solidFill>
                <a:srgbClr val="3B3B3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371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C8AC7-0ABD-661D-5366-E5CC9B30C28D}"/>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8923A7A4-5E9B-F21A-9627-D6D849F8B8A1}"/>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16AF9F32-B7D9-2978-ED82-7E3D464B4A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A85F2205-89F9-592C-D7FC-55B07D3FC484}"/>
              </a:ext>
            </a:extLst>
          </p:cNvPr>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E2C0833-2D51-D286-E3CF-261245E8A023}"/>
              </a:ext>
            </a:extLst>
          </p:cNvPr>
          <p:cNvSpPr>
            <a:spLocks noGrp="1"/>
          </p:cNvSpPr>
          <p:nvPr>
            <p:ph type="title"/>
          </p:nvPr>
        </p:nvSpPr>
        <p:spPr>
          <a:xfrm>
            <a:off x="669924" y="248192"/>
            <a:ext cx="10850563" cy="584563"/>
          </a:xfrm>
        </p:spPr>
        <p:txBody>
          <a:bodyPr/>
          <a:lstStyle/>
          <a:p>
            <a:r>
              <a:rPr lang="en-US" altLang="zh-CN" dirty="0">
                <a:solidFill>
                  <a:schemeClr val="bg1"/>
                </a:solidFill>
              </a:rPr>
              <a:t>Variational Graph Auto-Encoders</a:t>
            </a:r>
            <a:endParaRPr lang="zh-CN" altLang="en-US" dirty="0">
              <a:solidFill>
                <a:schemeClr val="bg1"/>
              </a:solidFill>
            </a:endParaRPr>
          </a:p>
        </p:txBody>
      </p:sp>
      <p:pic>
        <p:nvPicPr>
          <p:cNvPr id="2050" name="Picture 2">
            <a:extLst>
              <a:ext uri="{FF2B5EF4-FFF2-40B4-BE49-F238E27FC236}">
                <a16:creationId xmlns:a16="http://schemas.microsoft.com/office/drawing/2014/main" id="{CED05609-87B1-AD3E-F772-44D686391B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497" y="2367101"/>
            <a:ext cx="6268207" cy="250483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187AF28-D613-F944-1267-E411093E4E20}"/>
              </a:ext>
            </a:extLst>
          </p:cNvPr>
          <p:cNvSpPr txBox="1"/>
          <p:nvPr/>
        </p:nvSpPr>
        <p:spPr>
          <a:xfrm>
            <a:off x="669923" y="1598814"/>
            <a:ext cx="3638908" cy="461665"/>
          </a:xfrm>
          <a:prstGeom prst="rect">
            <a:avLst/>
          </a:prstGeom>
          <a:noFill/>
        </p:spPr>
        <p:txBody>
          <a:bodyPr wrap="square" rtlCol="0">
            <a:spAutoFit/>
          </a:bodyPr>
          <a:lstStyle/>
          <a:p>
            <a:r>
              <a:rPr lang="en-US" altLang="zh-CN" sz="2400" dirty="0"/>
              <a:t>VAE</a:t>
            </a:r>
            <a:r>
              <a:rPr lang="en-US" altLang="zh-CN" dirty="0"/>
              <a:t> </a:t>
            </a:r>
            <a:r>
              <a:rPr lang="en-US" altLang="zh-CN" dirty="0">
                <a:solidFill>
                  <a:schemeClr val="bg1">
                    <a:lumMod val="50000"/>
                  </a:schemeClr>
                </a:solidFill>
              </a:rPr>
              <a:t>(Variational Auto-Encoders)</a:t>
            </a:r>
            <a:endParaRPr lang="zh-CN" altLang="en-US" dirty="0">
              <a:solidFill>
                <a:schemeClr val="bg1">
                  <a:lumMod val="50000"/>
                </a:schemeClr>
              </a:solidFill>
            </a:endParaRPr>
          </a:p>
        </p:txBody>
      </p:sp>
      <p:sp>
        <p:nvSpPr>
          <p:cNvPr id="4" name="AutoShape 4" descr="在这里插入图片描述">
            <a:extLst>
              <a:ext uri="{FF2B5EF4-FFF2-40B4-BE49-F238E27FC236}">
                <a16:creationId xmlns:a16="http://schemas.microsoft.com/office/drawing/2014/main" id="{00F85396-3E70-BAB2-E969-CB6888D646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在这里插入图片描述">
            <a:extLst>
              <a:ext uri="{FF2B5EF4-FFF2-40B4-BE49-F238E27FC236}">
                <a16:creationId xmlns:a16="http://schemas.microsoft.com/office/drawing/2014/main" id="{86B04E10-C621-70BF-0E04-67611812E2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图示&#10;&#10;描述已自动生成">
            <a:extLst>
              <a:ext uri="{FF2B5EF4-FFF2-40B4-BE49-F238E27FC236}">
                <a16:creationId xmlns:a16="http://schemas.microsoft.com/office/drawing/2014/main" id="{DC9F3B14-209A-290F-EE61-96FE209A1E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2447" y="2189389"/>
            <a:ext cx="3781456" cy="3695514"/>
          </a:xfrm>
          <a:prstGeom prst="rect">
            <a:avLst/>
          </a:prstGeom>
        </p:spPr>
      </p:pic>
    </p:spTree>
    <p:extLst>
      <p:ext uri="{BB962C8B-B14F-4D97-AF65-F5344CB8AC3E}">
        <p14:creationId xmlns:p14="http://schemas.microsoft.com/office/powerpoint/2010/main" val="141795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A2DE-F34C-D843-152B-565F131004F7}"/>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D88272E7-DE33-0CB9-7CD8-D1F7C31030C7}"/>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236E948E-B721-AA63-5510-3D70B27F1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8559B2DA-E533-FDB1-DB60-B1545E2DE643}"/>
              </a:ext>
            </a:extLst>
          </p:cNvPr>
          <p:cNvSpPr/>
          <p:nvPr/>
        </p:nvSpPr>
        <p:spPr>
          <a:xfrm>
            <a:off x="291588" y="102870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B8C413E1-FDEB-FF23-3781-5117E326F964}"/>
              </a:ext>
            </a:extLst>
          </p:cNvPr>
          <p:cNvSpPr>
            <a:spLocks noGrp="1"/>
          </p:cNvSpPr>
          <p:nvPr>
            <p:ph type="title"/>
          </p:nvPr>
        </p:nvSpPr>
        <p:spPr>
          <a:xfrm>
            <a:off x="669924" y="248192"/>
            <a:ext cx="10850563" cy="584563"/>
          </a:xfrm>
        </p:spPr>
        <p:txBody>
          <a:bodyPr/>
          <a:lstStyle/>
          <a:p>
            <a:r>
              <a:rPr lang="en-US" altLang="zh-CN" dirty="0">
                <a:solidFill>
                  <a:schemeClr val="bg1"/>
                </a:solidFill>
              </a:rPr>
              <a:t>Variational Graph Auto-Encoders</a:t>
            </a:r>
            <a:endParaRPr lang="zh-CN" altLang="en-US" dirty="0">
              <a:solidFill>
                <a:schemeClr val="bg1"/>
              </a:solidFill>
            </a:endParaRPr>
          </a:p>
        </p:txBody>
      </p:sp>
      <p:sp>
        <p:nvSpPr>
          <p:cNvPr id="3" name="文本框 2">
            <a:extLst>
              <a:ext uri="{FF2B5EF4-FFF2-40B4-BE49-F238E27FC236}">
                <a16:creationId xmlns:a16="http://schemas.microsoft.com/office/drawing/2014/main" id="{73A6B6C4-E30A-3A0F-A7A3-8569CA2788F5}"/>
              </a:ext>
            </a:extLst>
          </p:cNvPr>
          <p:cNvSpPr txBox="1"/>
          <p:nvPr/>
        </p:nvSpPr>
        <p:spPr>
          <a:xfrm>
            <a:off x="669922" y="1598814"/>
            <a:ext cx="4923529" cy="461665"/>
          </a:xfrm>
          <a:prstGeom prst="rect">
            <a:avLst/>
          </a:prstGeom>
          <a:noFill/>
        </p:spPr>
        <p:txBody>
          <a:bodyPr wrap="square" rtlCol="0">
            <a:spAutoFit/>
          </a:bodyPr>
          <a:lstStyle/>
          <a:p>
            <a:r>
              <a:rPr lang="en-US" altLang="zh-CN" sz="2400" dirty="0"/>
              <a:t>VGAE</a:t>
            </a:r>
            <a:r>
              <a:rPr lang="en-US" altLang="zh-CN" dirty="0"/>
              <a:t> </a:t>
            </a:r>
            <a:r>
              <a:rPr lang="en-US" altLang="zh-CN" dirty="0">
                <a:solidFill>
                  <a:schemeClr val="bg1">
                    <a:lumMod val="50000"/>
                  </a:schemeClr>
                </a:solidFill>
              </a:rPr>
              <a:t>(Variational </a:t>
            </a:r>
            <a:r>
              <a:rPr lang="en-US" altLang="zh-CN" dirty="0">
                <a:solidFill>
                  <a:schemeClr val="accent1">
                    <a:lumMod val="60000"/>
                    <a:lumOff val="40000"/>
                  </a:schemeClr>
                </a:solidFill>
              </a:rPr>
              <a:t>Graph</a:t>
            </a:r>
            <a:r>
              <a:rPr lang="en-US" altLang="zh-CN" dirty="0">
                <a:solidFill>
                  <a:schemeClr val="bg1">
                    <a:lumMod val="50000"/>
                  </a:schemeClr>
                </a:solidFill>
              </a:rPr>
              <a:t> Auto-Encoders)</a:t>
            </a:r>
            <a:endParaRPr lang="zh-CN" altLang="en-US" dirty="0">
              <a:solidFill>
                <a:schemeClr val="bg1">
                  <a:lumMod val="50000"/>
                </a:schemeClr>
              </a:solidFill>
            </a:endParaRPr>
          </a:p>
        </p:txBody>
      </p:sp>
      <p:sp>
        <p:nvSpPr>
          <p:cNvPr id="4" name="AutoShape 4" descr="在这里插入图片描述">
            <a:extLst>
              <a:ext uri="{FF2B5EF4-FFF2-40B4-BE49-F238E27FC236}">
                <a16:creationId xmlns:a16="http://schemas.microsoft.com/office/drawing/2014/main" id="{464B1EE9-7AD4-8CC5-8E1E-B8A2F5D145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在这里插入图片描述">
            <a:extLst>
              <a:ext uri="{FF2B5EF4-FFF2-40B4-BE49-F238E27FC236}">
                <a16:creationId xmlns:a16="http://schemas.microsoft.com/office/drawing/2014/main" id="{4E74A8B6-C3F2-F6F3-4847-F153371DC68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descr="图示&#10;&#10;描述已自动生成">
            <a:extLst>
              <a:ext uri="{FF2B5EF4-FFF2-40B4-BE49-F238E27FC236}">
                <a16:creationId xmlns:a16="http://schemas.microsoft.com/office/drawing/2014/main" id="{767802DD-A64E-6238-8D50-2BB0BBD03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010" y="2390620"/>
            <a:ext cx="9528181" cy="2686359"/>
          </a:xfrm>
          <a:prstGeom prst="rect">
            <a:avLst/>
          </a:prstGeom>
        </p:spPr>
      </p:pic>
      <p:pic>
        <p:nvPicPr>
          <p:cNvPr id="12" name="图片 11">
            <a:extLst>
              <a:ext uri="{FF2B5EF4-FFF2-40B4-BE49-F238E27FC236}">
                <a16:creationId xmlns:a16="http://schemas.microsoft.com/office/drawing/2014/main" id="{B6C7391B-380C-C746-0F38-601516E3AF1C}"/>
              </a:ext>
            </a:extLst>
          </p:cNvPr>
          <p:cNvPicPr>
            <a:picLocks/>
          </p:cNvPicPr>
          <p:nvPr/>
        </p:nvPicPr>
        <p:blipFill>
          <a:blip r:embed="rId4"/>
          <a:stretch>
            <a:fillRect/>
          </a:stretch>
        </p:blipFill>
        <p:spPr>
          <a:xfrm>
            <a:off x="2888191" y="5259186"/>
            <a:ext cx="2236910" cy="428384"/>
          </a:xfrm>
          <a:prstGeom prst="rect">
            <a:avLst/>
          </a:prstGeom>
        </p:spPr>
      </p:pic>
      <p:pic>
        <p:nvPicPr>
          <p:cNvPr id="14" name="图片 13">
            <a:extLst>
              <a:ext uri="{FF2B5EF4-FFF2-40B4-BE49-F238E27FC236}">
                <a16:creationId xmlns:a16="http://schemas.microsoft.com/office/drawing/2014/main" id="{C59BF961-0D56-5C61-7903-6502C41870B4}"/>
              </a:ext>
            </a:extLst>
          </p:cNvPr>
          <p:cNvPicPr>
            <a:picLocks/>
          </p:cNvPicPr>
          <p:nvPr/>
        </p:nvPicPr>
        <p:blipFill>
          <a:blip r:embed="rId5"/>
          <a:stretch>
            <a:fillRect/>
          </a:stretch>
        </p:blipFill>
        <p:spPr>
          <a:xfrm>
            <a:off x="3131686" y="5884191"/>
            <a:ext cx="1540256" cy="221488"/>
          </a:xfrm>
          <a:prstGeom prst="rect">
            <a:avLst/>
          </a:prstGeom>
        </p:spPr>
      </p:pic>
    </p:spTree>
    <p:extLst>
      <p:ext uri="{BB962C8B-B14F-4D97-AF65-F5344CB8AC3E}">
        <p14:creationId xmlns:p14="http://schemas.microsoft.com/office/powerpoint/2010/main" val="9356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0A1E-811D-0594-D4D4-7E147C34D696}"/>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A00462C5-5788-1361-A4FA-A0C3CA77738A}"/>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7" name="图片 16">
            <a:extLst>
              <a:ext uri="{FF2B5EF4-FFF2-40B4-BE49-F238E27FC236}">
                <a16:creationId xmlns:a16="http://schemas.microsoft.com/office/drawing/2014/main" id="{476EBB8E-0FD0-F636-F968-C858903FA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9332587E-2928-F574-FBF1-15394B26B5DF}"/>
              </a:ext>
            </a:extLst>
          </p:cNvPr>
          <p:cNvSpPr/>
          <p:nvPr/>
        </p:nvSpPr>
        <p:spPr>
          <a:xfrm>
            <a:off x="291588" y="1042081"/>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latin typeface="Arial" panose="020B0604020202020204"/>
              <a:ea typeface="微软雅黑" panose="020B0503020204020204" pitchFamily="34" charset="-122"/>
              <a:cs typeface="+mn-cs"/>
            </a:endParaRPr>
          </a:p>
        </p:txBody>
      </p:sp>
      <p:sp>
        <p:nvSpPr>
          <p:cNvPr id="2" name="标题 1">
            <a:extLst>
              <a:ext uri="{FF2B5EF4-FFF2-40B4-BE49-F238E27FC236}">
                <a16:creationId xmlns:a16="http://schemas.microsoft.com/office/drawing/2014/main" id="{D1D4B580-A7FD-8CAC-8C1B-78C28CEE31CB}"/>
              </a:ext>
            </a:extLst>
          </p:cNvPr>
          <p:cNvSpPr>
            <a:spLocks noGrp="1"/>
          </p:cNvSpPr>
          <p:nvPr>
            <p:ph type="title"/>
          </p:nvPr>
        </p:nvSpPr>
        <p:spPr>
          <a:xfrm>
            <a:off x="669924" y="248192"/>
            <a:ext cx="10850563" cy="584563"/>
          </a:xfrm>
        </p:spPr>
        <p:txBody>
          <a:bodyPr/>
          <a:lstStyle/>
          <a:p>
            <a:r>
              <a:rPr lang="en-US" altLang="zh-CN" dirty="0">
                <a:solidFill>
                  <a:schemeClr val="bg1"/>
                </a:solidFill>
              </a:rPr>
              <a:t>Variational Graph Auto-Encoders</a:t>
            </a:r>
            <a:endParaRPr lang="zh-CN" altLang="en-US" dirty="0">
              <a:solidFill>
                <a:schemeClr val="bg1"/>
              </a:solidFill>
            </a:endParaRPr>
          </a:p>
        </p:txBody>
      </p:sp>
      <p:sp>
        <p:nvSpPr>
          <p:cNvPr id="3" name="文本框 2">
            <a:extLst>
              <a:ext uri="{FF2B5EF4-FFF2-40B4-BE49-F238E27FC236}">
                <a16:creationId xmlns:a16="http://schemas.microsoft.com/office/drawing/2014/main" id="{0D0FE898-877A-8836-C414-EBCF3FC64A12}"/>
              </a:ext>
            </a:extLst>
          </p:cNvPr>
          <p:cNvSpPr txBox="1"/>
          <p:nvPr/>
        </p:nvSpPr>
        <p:spPr>
          <a:xfrm>
            <a:off x="669922" y="1598814"/>
            <a:ext cx="4923529" cy="461665"/>
          </a:xfrm>
          <a:prstGeom prst="rect">
            <a:avLst/>
          </a:prstGeom>
          <a:noFill/>
        </p:spPr>
        <p:txBody>
          <a:bodyPr wrap="square" rtlCol="0">
            <a:spAutoFit/>
          </a:bodyPr>
          <a:lstStyle/>
          <a:p>
            <a:r>
              <a:rPr lang="en-US" altLang="zh-CN" sz="2400" dirty="0"/>
              <a:t>Experiment Results</a:t>
            </a:r>
            <a:endParaRPr lang="zh-CN" altLang="en-US" dirty="0">
              <a:solidFill>
                <a:schemeClr val="bg1">
                  <a:lumMod val="50000"/>
                </a:schemeClr>
              </a:solidFill>
            </a:endParaRPr>
          </a:p>
        </p:txBody>
      </p:sp>
      <p:sp>
        <p:nvSpPr>
          <p:cNvPr id="4" name="AutoShape 4" descr="在这里插入图片描述">
            <a:extLst>
              <a:ext uri="{FF2B5EF4-FFF2-40B4-BE49-F238E27FC236}">
                <a16:creationId xmlns:a16="http://schemas.microsoft.com/office/drawing/2014/main" id="{DDAA7851-D69B-A587-1726-81F8147869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在这里插入图片描述">
            <a:extLst>
              <a:ext uri="{FF2B5EF4-FFF2-40B4-BE49-F238E27FC236}">
                <a16:creationId xmlns:a16="http://schemas.microsoft.com/office/drawing/2014/main" id="{0B1CF844-8875-C64C-A1F3-1A4FD16CF16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图表, 折线图&#10;&#10;描述已自动生成">
            <a:extLst>
              <a:ext uri="{FF2B5EF4-FFF2-40B4-BE49-F238E27FC236}">
                <a16:creationId xmlns:a16="http://schemas.microsoft.com/office/drawing/2014/main" id="{93FDF3ED-3E3B-767C-F54B-571F6E1A34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9266" y="1120555"/>
            <a:ext cx="4702586" cy="2743175"/>
          </a:xfrm>
          <a:prstGeom prst="rect">
            <a:avLst/>
          </a:prstGeom>
        </p:spPr>
      </p:pic>
      <p:graphicFrame>
        <p:nvGraphicFramePr>
          <p:cNvPr id="11" name="表格 10">
            <a:extLst>
              <a:ext uri="{FF2B5EF4-FFF2-40B4-BE49-F238E27FC236}">
                <a16:creationId xmlns:a16="http://schemas.microsoft.com/office/drawing/2014/main" id="{F351EDFC-3F88-2D83-C89B-59DE112AE34D}"/>
              </a:ext>
            </a:extLst>
          </p:cNvPr>
          <p:cNvGraphicFramePr>
            <a:graphicFrameLocks noGrp="1"/>
          </p:cNvGraphicFramePr>
          <p:nvPr>
            <p:extLst>
              <p:ext uri="{D42A27DB-BD31-4B8C-83A1-F6EECF244321}">
                <p14:modId xmlns:p14="http://schemas.microsoft.com/office/powerpoint/2010/main" val="3704790004"/>
              </p:ext>
            </p:extLst>
          </p:nvPr>
        </p:nvGraphicFramePr>
        <p:xfrm>
          <a:off x="1927767" y="3207036"/>
          <a:ext cx="3079218" cy="1463040"/>
        </p:xfrm>
        <a:graphic>
          <a:graphicData uri="http://schemas.openxmlformats.org/drawingml/2006/table">
            <a:tbl>
              <a:tblPr firstRow="1" bandRow="1">
                <a:tableStyleId>{5C22544A-7EE6-4342-B048-85BDC9FD1C3A}</a:tableStyleId>
              </a:tblPr>
              <a:tblGrid>
                <a:gridCol w="1026406">
                  <a:extLst>
                    <a:ext uri="{9D8B030D-6E8A-4147-A177-3AD203B41FA5}">
                      <a16:colId xmlns:a16="http://schemas.microsoft.com/office/drawing/2014/main" val="2328123542"/>
                    </a:ext>
                  </a:extLst>
                </a:gridCol>
                <a:gridCol w="1026406">
                  <a:extLst>
                    <a:ext uri="{9D8B030D-6E8A-4147-A177-3AD203B41FA5}">
                      <a16:colId xmlns:a16="http://schemas.microsoft.com/office/drawing/2014/main" val="1230614846"/>
                    </a:ext>
                  </a:extLst>
                </a:gridCol>
                <a:gridCol w="1026406">
                  <a:extLst>
                    <a:ext uri="{9D8B030D-6E8A-4147-A177-3AD203B41FA5}">
                      <a16:colId xmlns:a16="http://schemas.microsoft.com/office/drawing/2014/main" val="2714451024"/>
                    </a:ext>
                  </a:extLst>
                </a:gridCol>
              </a:tblGrid>
              <a:tr h="361764">
                <a:tc>
                  <a:txBody>
                    <a:bodyPr/>
                    <a:lstStyle/>
                    <a:p>
                      <a:endParaRPr lang="zh-CN" altLang="en-US" dirty="0"/>
                    </a:p>
                  </a:txBody>
                  <a:tcPr>
                    <a:solidFill>
                      <a:schemeClr val="bg1"/>
                    </a:solidFill>
                  </a:tcPr>
                </a:tc>
                <a:tc>
                  <a:txBody>
                    <a:bodyPr/>
                    <a:lstStyle/>
                    <a:p>
                      <a:pPr algn="ctr"/>
                      <a:r>
                        <a:rPr lang="en-US" altLang="zh-CN" sz="1400" dirty="0"/>
                        <a:t>CORA</a:t>
                      </a:r>
                      <a:endParaRPr lang="zh-CN" altLang="en-US" sz="1400" dirty="0"/>
                    </a:p>
                  </a:txBody>
                  <a:tcPr>
                    <a:solidFill>
                      <a:schemeClr val="tx2"/>
                    </a:solidFill>
                  </a:tcPr>
                </a:tc>
                <a:tc>
                  <a:txBody>
                    <a:bodyPr/>
                    <a:lstStyle/>
                    <a:p>
                      <a:pPr algn="ctr"/>
                      <a:r>
                        <a:rPr lang="en-US" altLang="zh-CN" sz="1400" dirty="0"/>
                        <a:t>Facebook</a:t>
                      </a:r>
                      <a:endParaRPr lang="zh-CN" altLang="en-US" sz="1400" dirty="0"/>
                    </a:p>
                  </a:txBody>
                  <a:tcPr>
                    <a:solidFill>
                      <a:schemeClr val="tx2"/>
                    </a:solidFill>
                  </a:tcPr>
                </a:tc>
                <a:extLst>
                  <a:ext uri="{0D108BD9-81ED-4DB2-BD59-A6C34878D82A}">
                    <a16:rowId xmlns:a16="http://schemas.microsoft.com/office/drawing/2014/main" val="749454752"/>
                  </a:ext>
                </a:extLst>
              </a:tr>
              <a:tr h="361764">
                <a:tc>
                  <a:txBody>
                    <a:bodyPr/>
                    <a:lstStyle/>
                    <a:p>
                      <a:pPr algn="ctr"/>
                      <a:r>
                        <a:rPr lang="en-US" altLang="zh-CN" sz="1400" dirty="0"/>
                        <a:t>ROC-AUC</a:t>
                      </a:r>
                      <a:endParaRPr lang="zh-CN" altLang="en-US" sz="1400" dirty="0"/>
                    </a:p>
                  </a:txBody>
                  <a:tcPr>
                    <a:solidFill>
                      <a:schemeClr val="accent6">
                        <a:lumMod val="60000"/>
                        <a:lumOff val="40000"/>
                      </a:schemeClr>
                    </a:solidFill>
                  </a:tcPr>
                </a:tc>
                <a:tc>
                  <a:txBody>
                    <a:bodyPr/>
                    <a:lstStyle/>
                    <a:p>
                      <a:pPr algn="ctr"/>
                      <a:r>
                        <a:rPr lang="en-US" altLang="zh-CN" dirty="0"/>
                        <a:t>0.910</a:t>
                      </a:r>
                      <a:endParaRPr lang="zh-CN" altLang="en-US" dirty="0"/>
                    </a:p>
                  </a:txBody>
                  <a:tcPr>
                    <a:solidFill>
                      <a:schemeClr val="tx2">
                        <a:lumMod val="20000"/>
                        <a:lumOff val="80000"/>
                      </a:schemeClr>
                    </a:solidFill>
                  </a:tcPr>
                </a:tc>
                <a:tc>
                  <a:txBody>
                    <a:bodyPr/>
                    <a:lstStyle/>
                    <a:p>
                      <a:r>
                        <a:rPr lang="en-US" altLang="zh-CN" dirty="0"/>
                        <a:t>0.981</a:t>
                      </a:r>
                      <a:endParaRPr lang="zh-CN" altLang="en-US" dirty="0"/>
                    </a:p>
                  </a:txBody>
                  <a:tcPr>
                    <a:solidFill>
                      <a:schemeClr val="tx2">
                        <a:lumMod val="20000"/>
                        <a:lumOff val="80000"/>
                      </a:schemeClr>
                    </a:solidFill>
                  </a:tcPr>
                </a:tc>
                <a:extLst>
                  <a:ext uri="{0D108BD9-81ED-4DB2-BD59-A6C34878D82A}">
                    <a16:rowId xmlns:a16="http://schemas.microsoft.com/office/drawing/2014/main" val="271309"/>
                  </a:ext>
                </a:extLst>
              </a:tr>
              <a:tr h="361764">
                <a:tc>
                  <a:txBody>
                    <a:bodyPr/>
                    <a:lstStyle/>
                    <a:p>
                      <a:pPr algn="ctr"/>
                      <a:r>
                        <a:rPr lang="en-US" altLang="zh-CN" sz="1600" dirty="0"/>
                        <a:t>AP</a:t>
                      </a:r>
                      <a:endParaRPr lang="zh-CN" altLang="en-US" sz="1600" dirty="0"/>
                    </a:p>
                  </a:txBody>
                  <a:tcPr>
                    <a:solidFill>
                      <a:schemeClr val="accent6">
                        <a:lumMod val="60000"/>
                        <a:lumOff val="40000"/>
                      </a:schemeClr>
                    </a:solidFill>
                  </a:tcPr>
                </a:tc>
                <a:tc>
                  <a:txBody>
                    <a:bodyPr/>
                    <a:lstStyle/>
                    <a:p>
                      <a:pPr algn="ctr"/>
                      <a:r>
                        <a:rPr lang="en-US" altLang="zh-CN" dirty="0"/>
                        <a:t>0.922</a:t>
                      </a:r>
                      <a:endParaRPr lang="zh-CN" altLang="en-US" dirty="0"/>
                    </a:p>
                  </a:txBody>
                  <a:tcPr>
                    <a:solidFill>
                      <a:schemeClr val="tx2">
                        <a:lumMod val="20000"/>
                        <a:lumOff val="80000"/>
                      </a:schemeClr>
                    </a:solidFill>
                  </a:tcPr>
                </a:tc>
                <a:tc>
                  <a:txBody>
                    <a:bodyPr/>
                    <a:lstStyle/>
                    <a:p>
                      <a:r>
                        <a:rPr lang="en-US" altLang="zh-CN" dirty="0"/>
                        <a:t>0.988</a:t>
                      </a:r>
                      <a:endParaRPr lang="zh-CN" altLang="en-US" dirty="0"/>
                    </a:p>
                  </a:txBody>
                  <a:tcPr>
                    <a:solidFill>
                      <a:schemeClr val="tx2">
                        <a:lumMod val="20000"/>
                        <a:lumOff val="80000"/>
                      </a:schemeClr>
                    </a:solidFill>
                  </a:tcPr>
                </a:tc>
                <a:extLst>
                  <a:ext uri="{0D108BD9-81ED-4DB2-BD59-A6C34878D82A}">
                    <a16:rowId xmlns:a16="http://schemas.microsoft.com/office/drawing/2014/main" val="3068331237"/>
                  </a:ext>
                </a:extLst>
              </a:tr>
              <a:tr h="361764">
                <a:tc>
                  <a:txBody>
                    <a:bodyPr/>
                    <a:lstStyle/>
                    <a:p>
                      <a:pPr algn="ctr"/>
                      <a:r>
                        <a:rPr lang="en-US" altLang="zh-CN" sz="1400" dirty="0"/>
                        <a:t>ACC</a:t>
                      </a:r>
                      <a:endParaRPr lang="zh-CN" altLang="en-US" sz="1400" dirty="0"/>
                    </a:p>
                  </a:txBody>
                  <a:tcPr>
                    <a:solidFill>
                      <a:schemeClr val="accent6">
                        <a:lumMod val="60000"/>
                        <a:lumOff val="40000"/>
                      </a:schemeClr>
                    </a:solidFill>
                  </a:tcPr>
                </a:tc>
                <a:tc>
                  <a:txBody>
                    <a:bodyPr/>
                    <a:lstStyle/>
                    <a:p>
                      <a:pPr algn="ctr"/>
                      <a:r>
                        <a:rPr lang="en-US" altLang="zh-CN" dirty="0"/>
                        <a:t>0.556</a:t>
                      </a:r>
                      <a:endParaRPr lang="zh-CN" altLang="en-US" dirty="0"/>
                    </a:p>
                  </a:txBody>
                  <a:tcPr>
                    <a:solidFill>
                      <a:schemeClr val="tx2">
                        <a:lumMod val="20000"/>
                        <a:lumOff val="80000"/>
                      </a:schemeClr>
                    </a:solidFill>
                  </a:tcPr>
                </a:tc>
                <a:tc>
                  <a:txBody>
                    <a:bodyPr/>
                    <a:lstStyle/>
                    <a:p>
                      <a:r>
                        <a:rPr lang="en-US" altLang="zh-CN" dirty="0"/>
                        <a:t>0.771</a:t>
                      </a:r>
                      <a:endParaRPr lang="zh-CN" altLang="en-US" dirty="0"/>
                    </a:p>
                  </a:txBody>
                  <a:tcPr>
                    <a:solidFill>
                      <a:schemeClr val="tx2">
                        <a:lumMod val="20000"/>
                        <a:lumOff val="80000"/>
                      </a:schemeClr>
                    </a:solidFill>
                  </a:tcPr>
                </a:tc>
                <a:extLst>
                  <a:ext uri="{0D108BD9-81ED-4DB2-BD59-A6C34878D82A}">
                    <a16:rowId xmlns:a16="http://schemas.microsoft.com/office/drawing/2014/main" val="292707968"/>
                  </a:ext>
                </a:extLst>
              </a:tr>
            </a:tbl>
          </a:graphicData>
        </a:graphic>
      </p:graphicFrame>
      <p:pic>
        <p:nvPicPr>
          <p:cNvPr id="15" name="图片 14" descr="图表, 折线图&#10;&#10;描述已自动生成">
            <a:extLst>
              <a:ext uri="{FF2B5EF4-FFF2-40B4-BE49-F238E27FC236}">
                <a16:creationId xmlns:a16="http://schemas.microsoft.com/office/drawing/2014/main" id="{334CDAFC-266D-8074-21A1-036EEE3D2E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032" y="3822170"/>
            <a:ext cx="4745820" cy="2768395"/>
          </a:xfrm>
          <a:prstGeom prst="rect">
            <a:avLst/>
          </a:prstGeom>
        </p:spPr>
      </p:pic>
    </p:spTree>
    <p:extLst>
      <p:ext uri="{BB962C8B-B14F-4D97-AF65-F5344CB8AC3E}">
        <p14:creationId xmlns:p14="http://schemas.microsoft.com/office/powerpoint/2010/main" val="1269114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1DED-7832-FF11-95B2-9B2F41EC3A95}"/>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8B20B7BA-6DF8-0D61-9383-A707C22AB553}"/>
              </a:ext>
            </a:extLst>
          </p:cNvPr>
          <p:cNvSpPr/>
          <p:nvPr/>
        </p:nvSpPr>
        <p:spPr>
          <a:xfrm>
            <a:off x="1" y="653140"/>
            <a:ext cx="3334870"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652F53E-0922-B34A-3E13-8D892E283B86}"/>
              </a:ext>
            </a:extLst>
          </p:cNvPr>
          <p:cNvSpPr/>
          <p:nvPr/>
        </p:nvSpPr>
        <p:spPr>
          <a:xfrm>
            <a:off x="368300" y="653140"/>
            <a:ext cx="11823699"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22B9F81-BB65-06EE-F3CF-ED117E634C26}"/>
              </a:ext>
            </a:extLst>
          </p:cNvPr>
          <p:cNvSpPr txBox="1"/>
          <p:nvPr/>
        </p:nvSpPr>
        <p:spPr>
          <a:xfrm>
            <a:off x="1309272" y="2875002"/>
            <a:ext cx="9573455" cy="1107996"/>
          </a:xfrm>
          <a:prstGeom prst="rect">
            <a:avLst/>
          </a:prstGeom>
          <a:noFill/>
        </p:spPr>
        <p:txBody>
          <a:bodyPr wrap="none" rtlCol="0">
            <a:spAutoFit/>
          </a:bodyPr>
          <a:lstStyle/>
          <a:p>
            <a:r>
              <a:rPr lang="en-US" altLang="zh-CN" sz="6600" b="1" spc="600" dirty="0">
                <a:solidFill>
                  <a:schemeClr val="tx1">
                    <a:lumMod val="65000"/>
                    <a:lumOff val="35000"/>
                  </a:schemeClr>
                </a:solidFill>
                <a:latin typeface="Century Gothic" panose="020B0502020202020204" pitchFamily="34" charset="0"/>
              </a:rPr>
              <a:t>Node Classification</a:t>
            </a: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a:extLst>
              <a:ext uri="{FF2B5EF4-FFF2-40B4-BE49-F238E27FC236}">
                <a16:creationId xmlns:a16="http://schemas.microsoft.com/office/drawing/2014/main" id="{399AC22B-3B63-2574-02A3-B1A429BE939A}"/>
              </a:ext>
            </a:extLst>
          </p:cNvPr>
          <p:cNvCxnSpPr/>
          <p:nvPr/>
        </p:nvCxnSpPr>
        <p:spPr>
          <a:xfrm>
            <a:off x="3859989" y="4184835"/>
            <a:ext cx="4328086"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177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C7A6E-0113-EC3C-7E48-4BF2C8E28769}"/>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30C4ACE2-9A83-E119-380A-DB9791F9B320}"/>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07919B52-8568-3567-6335-7E69F566F8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914F4B99-3249-8086-6DFA-56635AE98BED}"/>
              </a:ext>
            </a:extLst>
          </p:cNvPr>
          <p:cNvSpPr/>
          <p:nvPr/>
        </p:nvSpPr>
        <p:spPr>
          <a:xfrm>
            <a:off x="290793"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D82E3829-A25C-8343-B3B5-6A626EAF7BFB}"/>
              </a:ext>
            </a:extLst>
          </p:cNvPr>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DEB7F8C-B30B-C997-8121-1F84C059B05A}"/>
                  </a:ext>
                </a:extLst>
              </p:cNvPr>
              <p:cNvSpPr txBox="1"/>
              <p:nvPr/>
            </p:nvSpPr>
            <p:spPr>
              <a:xfrm>
                <a:off x="1284066" y="1587484"/>
                <a:ext cx="9021984" cy="4284956"/>
              </a:xfrm>
              <a:prstGeom prst="rect">
                <a:avLst/>
              </a:prstGeom>
              <a:noFill/>
            </p:spPr>
            <p:txBody>
              <a:bodyPr wrap="square" rtlCol="0">
                <a:spAutoFit/>
              </a:bodyPr>
              <a:lstStyle/>
              <a:p>
                <a:endParaRPr lang="en-US" altLang="zh-CN" dirty="0"/>
              </a:p>
              <a:p>
                <a:pPr indent="457200"/>
                <a:r>
                  <a:rPr lang="en-US" altLang="zh-CN" b="1" dirty="0"/>
                  <a:t>Graph Attention Networks (GAT)</a:t>
                </a:r>
              </a:p>
              <a:p>
                <a:pPr indent="457200"/>
                <a:r>
                  <a:rPr lang="en-US" altLang="zh-CN" dirty="0"/>
                  <a:t>Graph Attention Networks (GAT) introduce a masked self-attention mechanism to address the limitations of graph convolutional methods or their approximations. In the network, the feature of node j propagates according to the following formula:</a:t>
                </a:r>
              </a:p>
              <a:p>
                <a:pPr indent="457200"/>
                <a:endParaRPr lang="en-US" altLang="zh-CN" dirty="0"/>
              </a:p>
              <a:p>
                <a:pPr indent="457200"/>
                <a:endParaRPr lang="en-US" altLang="zh-CN" dirty="0"/>
              </a:p>
              <a:p>
                <a:pPr indent="457200"/>
                <a:endParaRPr lang="en-US" altLang="zh-CN" dirty="0"/>
              </a:p>
              <a:p>
                <a:pPr indent="457200"/>
                <a:endParaRPr lang="en-US" altLang="zh-CN" dirty="0"/>
              </a:p>
              <a:p>
                <a:pPr indent="457200"/>
                <a:endParaRPr lang="en-US" altLang="zh-CN" dirty="0"/>
              </a:p>
              <a:p>
                <a:pPr indent="457200"/>
                <a:r>
                  <a:rPr lang="en-US" altLang="zh-CN" dirty="0"/>
                  <a:t>Where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𝑖𝑗</m:t>
                        </m:r>
                      </m:sub>
                    </m:sSub>
                  </m:oMath>
                </a14:m>
                <a:r>
                  <a:rPr lang="en-US" altLang="zh-CN" dirty="0"/>
                  <a:t>=</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𝑠𝑜𝑓𝑡𝑚𝑎𝑥</m:t>
                        </m:r>
                      </m:e>
                      <m:sub>
                        <m:r>
                          <a:rPr lang="en-US" altLang="zh-CN" b="0" i="1" dirty="0" smtClean="0">
                            <a:latin typeface="Cambria Math" panose="02040503050406030204" pitchFamily="18" charset="0"/>
                          </a:rPr>
                          <m:t>𝑗</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𝑒</m:t>
                        </m:r>
                      </m:e>
                      <m:sub>
                        <m:r>
                          <a:rPr lang="en-US" altLang="zh-CN" b="0" i="1" dirty="0" smtClean="0">
                            <a:latin typeface="Cambria Math" panose="02040503050406030204" pitchFamily="18" charset="0"/>
                          </a:rPr>
                          <m:t>𝑖𝑗</m:t>
                        </m:r>
                      </m:sub>
                    </m:sSub>
                  </m:oMath>
                </a14:m>
                <a:r>
                  <a:rPr lang="en-US" altLang="zh-CN" dirty="0"/>
                  <a:t>)= </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𝑖𝑗</m:t>
                            </m:r>
                          </m:sub>
                        </m:sSub>
                        <m:r>
                          <a:rPr lang="en-US" altLang="zh-CN" b="0" i="1" smtClean="0">
                            <a:latin typeface="Cambria Math" panose="02040503050406030204" pitchFamily="18" charset="0"/>
                          </a:rPr>
                          <m:t>)</m:t>
                        </m:r>
                      </m:num>
                      <m:den>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𝑖</m:t>
                                </m:r>
                              </m:sub>
                            </m:sSub>
                          </m:sub>
                          <m:sup/>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e</m:t>
                                </m:r>
                              </m:e>
                              <m:sub>
                                <m:r>
                                  <a:rPr lang="en-US" altLang="zh-CN" b="0" i="1" smtClean="0">
                                    <a:latin typeface="Cambria Math" panose="02040503050406030204" pitchFamily="18" charset="0"/>
                                  </a:rPr>
                                  <m:t>𝑖𝑘</m:t>
                                </m:r>
                              </m:sub>
                            </m:sSub>
                          </m:e>
                        </m:nary>
                      </m:den>
                    </m:f>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𝑒</m:t>
                        </m:r>
                      </m:e>
                      <m:sub>
                        <m:r>
                          <a:rPr lang="en-US" altLang="zh-CN" b="0" i="1" dirty="0" smtClean="0">
                            <a:latin typeface="Cambria Math" panose="02040503050406030204" pitchFamily="18" charset="0"/>
                          </a:rPr>
                          <m:t>𝑖𝑗</m:t>
                        </m:r>
                      </m:sub>
                    </m:sSub>
                  </m:oMath>
                </a14:m>
                <a:r>
                  <a:rPr lang="en-US" altLang="zh-CN" dirty="0"/>
                  <a:t> denotes </a:t>
                </a:r>
                <a:r>
                  <a:rPr lang="en-US" altLang="zh-CN" dirty="0" err="1"/>
                  <a:t>LeakyReLU</a:t>
                </a: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a</m:t>
                            </m:r>
                          </m:e>
                        </m:acc>
                      </m:e>
                      <m:sup>
                        <m:r>
                          <a:rPr lang="en-US" altLang="zh-CN" b="0" i="1" smtClean="0">
                            <a:latin typeface="Cambria Math" panose="02040503050406030204" pitchFamily="18" charset="0"/>
                          </a:rPr>
                          <m:t>′</m:t>
                        </m:r>
                      </m:sup>
                    </m:sSup>
                  </m:oMath>
                </a14:m>
                <a:r>
                  <a:rPr lang="en-US" altLang="zh-CN" dirty="0"/>
                  <a:t>[W</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h</m:t>
                            </m:r>
                          </m:e>
                        </m:acc>
                      </m:e>
                      <m:sub>
                        <m:r>
                          <a:rPr lang="en-US" altLang="zh-CN" b="0" i="1" smtClean="0">
                            <a:latin typeface="Cambria Math" panose="02040503050406030204" pitchFamily="18" charset="0"/>
                          </a:rPr>
                          <m:t>𝑖</m:t>
                        </m:r>
                      </m:sub>
                    </m:sSub>
                  </m:oMath>
                </a14:m>
                <a:r>
                  <a:rPr lang="en-US" altLang="zh-CN" dirty="0"/>
                  <a:t>||W</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h</m:t>
                            </m:r>
                          </m:e>
                        </m:acc>
                      </m:e>
                      <m:sub>
                        <m:r>
                          <a:rPr lang="en-US" altLang="zh-CN" b="0" i="1" smtClean="0">
                            <a:latin typeface="Cambria Math" panose="02040503050406030204" pitchFamily="18" charset="0"/>
                          </a:rPr>
                          <m:t>𝑗</m:t>
                        </m:r>
                      </m:sub>
                    </m:sSub>
                  </m:oMath>
                </a14:m>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oMath>
                </a14:m>
                <a:r>
                  <a:rPr lang="en-US" altLang="zh-CN" dirty="0"/>
                  <a:t> denotes the role of a single-layer feedforward neural network; and W denotes the trainable weight matrix, same meaning as </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𝑊</m:t>
                        </m:r>
                      </m:e>
                      <m:sup>
                        <m:r>
                          <a:rPr lang="en-US" altLang="zh-CN" i="1" dirty="0">
                            <a:latin typeface="Cambria Math" panose="02040503050406030204" pitchFamily="18" charset="0"/>
                          </a:rPr>
                          <m:t>𝑙</m:t>
                        </m:r>
                      </m:sup>
                    </m:sSup>
                    <m:r>
                      <a:rPr lang="en-US" altLang="zh-CN" i="1" dirty="0" smtClean="0">
                        <a:latin typeface="Cambria Math" panose="02040503050406030204" pitchFamily="18" charset="0"/>
                      </a:rPr>
                      <m:t> </m:t>
                    </m:r>
                  </m:oMath>
                </a14:m>
                <a:r>
                  <a:rPr lang="en-US" altLang="zh-CN" dirty="0"/>
                  <a:t>in GCN.</a:t>
                </a:r>
              </a:p>
              <a:p>
                <a:pPr indent="457200"/>
                <a:endParaRPr lang="zh-CN" altLang="en-US" dirty="0"/>
              </a:p>
            </p:txBody>
          </p:sp>
        </mc:Choice>
        <mc:Fallback xmlns="">
          <p:sp>
            <p:nvSpPr>
              <p:cNvPr id="5" name="文本框 4">
                <a:extLst>
                  <a:ext uri="{FF2B5EF4-FFF2-40B4-BE49-F238E27FC236}">
                    <a16:creationId xmlns:a16="http://schemas.microsoft.com/office/drawing/2014/main" id="{3DEB7F8C-B30B-C997-8121-1F84C059B05A}"/>
                  </a:ext>
                </a:extLst>
              </p:cNvPr>
              <p:cNvSpPr txBox="1">
                <a:spLocks noRot="1" noChangeAspect="1" noMove="1" noResize="1" noEditPoints="1" noAdjustHandles="1" noChangeArrowheads="1" noChangeShapeType="1" noTextEdit="1"/>
              </p:cNvSpPr>
              <p:nvPr/>
            </p:nvSpPr>
            <p:spPr>
              <a:xfrm>
                <a:off x="1284066" y="1587484"/>
                <a:ext cx="9021984" cy="4284956"/>
              </a:xfrm>
              <a:prstGeom prst="rect">
                <a:avLst/>
              </a:prstGeom>
              <a:blipFill>
                <a:blip r:embed="rId3"/>
                <a:stretch>
                  <a:fillRect l="-60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DBB36B2F-60CB-28CE-3CE5-CEAC02C5B19C}"/>
              </a:ext>
            </a:extLst>
          </p:cNvPr>
          <p:cNvPicPr>
            <a:picLocks noChangeAspect="1"/>
          </p:cNvPicPr>
          <p:nvPr/>
        </p:nvPicPr>
        <p:blipFill>
          <a:blip r:embed="rId4"/>
          <a:stretch>
            <a:fillRect/>
          </a:stretch>
        </p:blipFill>
        <p:spPr>
          <a:xfrm>
            <a:off x="4408376" y="3220076"/>
            <a:ext cx="2525824" cy="1019772"/>
          </a:xfrm>
          <a:prstGeom prst="rect">
            <a:avLst/>
          </a:prstGeom>
        </p:spPr>
      </p:pic>
    </p:spTree>
    <p:extLst>
      <p:ext uri="{BB962C8B-B14F-4D97-AF65-F5344CB8AC3E}">
        <p14:creationId xmlns:p14="http://schemas.microsoft.com/office/powerpoint/2010/main" val="2917312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7288-E90B-39C8-9B3D-A76C4C782D16}"/>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8EB4C20B-FFD3-AC5E-5909-974B8BDF2B13}"/>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A4A6C66E-D01B-224E-D38C-8F924B9B66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421CCF8A-782C-A28D-79A7-56628ACF6445}"/>
              </a:ext>
            </a:extLst>
          </p:cNvPr>
          <p:cNvSpPr/>
          <p:nvPr/>
        </p:nvSpPr>
        <p:spPr>
          <a:xfrm>
            <a:off x="290793"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A49876C4-E426-8C8F-D91F-DC1E6793A089}"/>
              </a:ext>
            </a:extLst>
          </p:cNvPr>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p:sp>
        <p:nvSpPr>
          <p:cNvPr id="8" name="文本框 7">
            <a:extLst>
              <a:ext uri="{FF2B5EF4-FFF2-40B4-BE49-F238E27FC236}">
                <a16:creationId xmlns:a16="http://schemas.microsoft.com/office/drawing/2014/main" id="{842A9FA4-A106-40DD-5836-A960FECACD2B}"/>
              </a:ext>
            </a:extLst>
          </p:cNvPr>
          <p:cNvSpPr txBox="1"/>
          <p:nvPr/>
        </p:nvSpPr>
        <p:spPr>
          <a:xfrm>
            <a:off x="1089024" y="1660721"/>
            <a:ext cx="3330576" cy="369332"/>
          </a:xfrm>
          <a:prstGeom prst="rect">
            <a:avLst/>
          </a:prstGeom>
          <a:noFill/>
        </p:spPr>
        <p:txBody>
          <a:bodyPr wrap="square" rtlCol="0">
            <a:spAutoFit/>
          </a:bodyPr>
          <a:lstStyle/>
          <a:p>
            <a:r>
              <a:rPr lang="en-US" altLang="zh-CN" dirty="0"/>
              <a:t>Performance Evaluation:</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78EC733-FE82-6AD1-9E50-98225E9C416A}"/>
                  </a:ext>
                </a:extLst>
              </p:cNvPr>
              <p:cNvSpPr txBox="1"/>
              <p:nvPr/>
            </p:nvSpPr>
            <p:spPr>
              <a:xfrm>
                <a:off x="1695450" y="2580298"/>
                <a:ext cx="9144000" cy="2891625"/>
              </a:xfrm>
              <a:prstGeom prst="rect">
                <a:avLst/>
              </a:prstGeom>
              <a:noFill/>
            </p:spPr>
            <p:txBody>
              <a:bodyPr wrap="square" rtlCol="0">
                <a:spAutoFit/>
              </a:bodyPr>
              <a:lstStyle/>
              <a:p>
                <a:r>
                  <a:rPr lang="en-US" altLang="zh-CN" dirty="0"/>
                  <a:t>Accuracy:</a:t>
                </a:r>
              </a:p>
              <a:p>
                <a:pPr algn="ctr"/>
                <a:r>
                  <a:rPr lang="en-US" altLang="zh-CN" sz="2400" dirty="0"/>
                  <a:t>Accuracy=</a:t>
                </a:r>
                <a14:m>
                  <m:oMath xmlns:m="http://schemas.openxmlformats.org/officeDocument/2006/math">
                    <m:f>
                      <m:fPr>
                        <m:ctrlPr>
                          <a:rPr lang="en-US" altLang="zh-CN" sz="2400" i="1" smtClean="0">
                            <a:latin typeface="Cambria Math" panose="02040503050406030204" pitchFamily="18" charset="0"/>
                          </a:rPr>
                        </m:ctrlPr>
                      </m:fPr>
                      <m:num>
                        <m:r>
                          <m:rPr>
                            <m:nor/>
                          </m:rPr>
                          <a:rPr lang="en-US" altLang="zh-CN" sz="2400"/>
                          <m:t>Number</m:t>
                        </m:r>
                        <m:r>
                          <m:rPr>
                            <m:nor/>
                          </m:rPr>
                          <a:rPr lang="en-US" altLang="zh-CN" sz="2400"/>
                          <m:t> </m:t>
                        </m:r>
                        <m:r>
                          <m:rPr>
                            <m:nor/>
                          </m:rPr>
                          <a:rPr lang="en-US" altLang="zh-CN" sz="2400"/>
                          <m:t>of</m:t>
                        </m:r>
                        <m:r>
                          <m:rPr>
                            <m:nor/>
                          </m:rPr>
                          <a:rPr lang="en-US" altLang="zh-CN" sz="2400"/>
                          <m:t> </m:t>
                        </m:r>
                        <m:r>
                          <m:rPr>
                            <m:nor/>
                          </m:rPr>
                          <a:rPr lang="en-US" altLang="zh-CN" sz="2400"/>
                          <m:t>Correctly</m:t>
                        </m:r>
                        <m:r>
                          <m:rPr>
                            <m:nor/>
                          </m:rPr>
                          <a:rPr lang="en-US" altLang="zh-CN" sz="2400"/>
                          <m:t> </m:t>
                        </m:r>
                        <m:r>
                          <m:rPr>
                            <m:nor/>
                          </m:rPr>
                          <a:rPr lang="en-US" altLang="zh-CN" sz="2400"/>
                          <m:t>Classified</m:t>
                        </m:r>
                        <m:r>
                          <m:rPr>
                            <m:nor/>
                          </m:rPr>
                          <a:rPr lang="en-US" altLang="zh-CN" sz="2400"/>
                          <m:t> </m:t>
                        </m:r>
                        <m:r>
                          <m:rPr>
                            <m:nor/>
                          </m:rPr>
                          <a:rPr lang="en-US" altLang="zh-CN" sz="2400"/>
                          <m:t>Samples</m:t>
                        </m:r>
                      </m:num>
                      <m:den>
                        <m:r>
                          <m:rPr>
                            <m:nor/>
                          </m:rPr>
                          <a:rPr lang="en-US" altLang="zh-CN" sz="2400"/>
                          <m:t>Total</m:t>
                        </m:r>
                        <m:r>
                          <m:rPr>
                            <m:nor/>
                          </m:rPr>
                          <a:rPr lang="en-US" altLang="zh-CN" sz="2400"/>
                          <m:t> </m:t>
                        </m:r>
                        <m:r>
                          <m:rPr>
                            <m:nor/>
                          </m:rPr>
                          <a:rPr lang="en-US" altLang="zh-CN" sz="2400"/>
                          <m:t>Number</m:t>
                        </m:r>
                        <m:r>
                          <m:rPr>
                            <m:nor/>
                          </m:rPr>
                          <a:rPr lang="en-US" altLang="zh-CN" sz="2400"/>
                          <m:t> </m:t>
                        </m:r>
                        <m:r>
                          <m:rPr>
                            <m:nor/>
                          </m:rPr>
                          <a:rPr lang="en-US" altLang="zh-CN" sz="2400"/>
                          <m:t>of</m:t>
                        </m:r>
                        <m:r>
                          <m:rPr>
                            <m:nor/>
                          </m:rPr>
                          <a:rPr lang="en-US" altLang="zh-CN" sz="2400"/>
                          <m:t> </m:t>
                        </m:r>
                        <m:r>
                          <m:rPr>
                            <m:nor/>
                          </m:rPr>
                          <a:rPr lang="en-US" altLang="zh-CN" sz="2400"/>
                          <m:t>Samples</m:t>
                        </m:r>
                      </m:den>
                    </m:f>
                  </m:oMath>
                </a14:m>
                <a:endParaRPr lang="en-US" altLang="zh-CN" b="0" dirty="0"/>
              </a:p>
              <a:p>
                <a:endParaRPr lang="en-US" altLang="zh-CN" dirty="0"/>
              </a:p>
              <a:p>
                <a:endParaRPr lang="en-US" altLang="zh-CN" dirty="0"/>
              </a:p>
              <a:p>
                <a:r>
                  <a:rPr lang="en-US" altLang="zh-CN" dirty="0"/>
                  <a:t>Negative Log-Likelihood Loss </a:t>
                </a:r>
                <a:r>
                  <a:rPr lang="zh-CN" altLang="en-US" dirty="0"/>
                  <a:t>（</a:t>
                </a:r>
                <a:r>
                  <a:rPr lang="en-US" altLang="zh-CN" dirty="0"/>
                  <a:t>Loss</a:t>
                </a:r>
                <a:r>
                  <a:rPr lang="zh-CN" altLang="en-US" dirty="0"/>
                  <a:t>）</a:t>
                </a:r>
                <a:r>
                  <a:rPr lang="en-US" altLang="zh-CN" dirty="0"/>
                  <a:t>:</a:t>
                </a:r>
              </a:p>
              <a:p>
                <a:pPr algn="ctr"/>
                <a:r>
                  <a:rPr lang="en-US" altLang="zh-CN" sz="2400" i="1" dirty="0">
                    <a:latin typeface="Cambria Math" panose="02040503050406030204" pitchFamily="18" charset="0"/>
                  </a:rPr>
                  <a:t>Loss=-</a:t>
                </a:r>
                <a14:m>
                  <m:oMath xmlns:m="http://schemas.openxmlformats.org/officeDocument/2006/math">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r>
                          <m:rPr>
                            <m:sty m:val="p"/>
                          </m:rPr>
                          <a:rPr lang="en-US" altLang="zh-CN" sz="2400" i="1">
                            <a:latin typeface="Cambria Math" panose="02040503050406030204" pitchFamily="18" charset="0"/>
                          </a:rPr>
                          <m:t>log</m:t>
                        </m:r>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acc>
                          </m:e>
                          <m:sub>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sub>
                        </m:sSub>
                        <m:r>
                          <a:rPr lang="en-US" altLang="zh-CN" sz="2400" i="1">
                            <a:latin typeface="Cambria Math" panose="02040503050406030204" pitchFamily="18" charset="0"/>
                          </a:rPr>
                          <m:t>)</m:t>
                        </m:r>
                      </m:e>
                    </m:nary>
                  </m:oMath>
                </a14:m>
                <a:endParaRPr lang="en-US" altLang="zh-CN" sz="2400" i="1" dirty="0">
                  <a:latin typeface="Cambria Math" panose="02040503050406030204" pitchFamily="18" charset="0"/>
                </a:endParaRPr>
              </a:p>
              <a:p>
                <a14:m>
                  <m:oMath xmlns:m="http://schemas.openxmlformats.org/officeDocument/2006/math">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𝑖</m:t>
                                </m:r>
                              </m:sub>
                            </m:sSub>
                          </m:e>
                        </m:acc>
                      </m:e>
                      <m: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𝑦</m:t>
                            </m:r>
                          </m:e>
                          <m:sub>
                            <m:r>
                              <a:rPr lang="en-US" altLang="zh-CN" sz="1400" i="1">
                                <a:latin typeface="Cambria Math" panose="02040503050406030204" pitchFamily="18" charset="0"/>
                              </a:rPr>
                              <m:t>𝑖</m:t>
                            </m:r>
                          </m:sub>
                        </m:sSub>
                      </m:sub>
                    </m:sSub>
                  </m:oMath>
                </a14:m>
                <a:r>
                  <a:rPr lang="en-US" altLang="zh-CN" sz="1400" dirty="0"/>
                  <a:t>  is the predicted probability (logarithmic probability) of the model for the true class of the </a:t>
                </a:r>
                <a:r>
                  <a:rPr lang="en-US" altLang="zh-CN" sz="1400" dirty="0" err="1"/>
                  <a:t>i-th</a:t>
                </a:r>
                <a:r>
                  <a:rPr lang="en-US" altLang="zh-CN" sz="1400" dirty="0"/>
                  <a:t> training sample.</a:t>
                </a:r>
                <a:endParaRPr lang="en-US" altLang="zh-CN" sz="1400" i="1" dirty="0">
                  <a:latin typeface="Cambria Math" panose="02040503050406030204" pitchFamily="18" charset="0"/>
                </a:endParaRPr>
              </a:p>
              <a:p>
                <a:r>
                  <a:rPr lang="en-US" altLang="zh-CN" sz="1400" dirty="0"/>
                  <a:t>N is the number of nodes in the training set.</a:t>
                </a:r>
                <a:endParaRPr lang="zh-CN" altLang="en-US" i="1"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378EC733-FE82-6AD1-9E50-98225E9C416A}"/>
                  </a:ext>
                </a:extLst>
              </p:cNvPr>
              <p:cNvSpPr txBox="1">
                <a:spLocks noRot="1" noChangeAspect="1" noMove="1" noResize="1" noEditPoints="1" noAdjustHandles="1" noChangeArrowheads="1" noChangeShapeType="1" noTextEdit="1"/>
              </p:cNvSpPr>
              <p:nvPr/>
            </p:nvSpPr>
            <p:spPr>
              <a:xfrm>
                <a:off x="1695450" y="2580298"/>
                <a:ext cx="9144000" cy="2891625"/>
              </a:xfrm>
              <a:prstGeom prst="rect">
                <a:avLst/>
              </a:prstGeom>
              <a:blipFill>
                <a:blip r:embed="rId3"/>
                <a:stretch>
                  <a:fillRect l="-533" t="-1053" b="-1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69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ṡḻîdê">
            <a:extLst>
              <a:ext uri="{FF2B5EF4-FFF2-40B4-BE49-F238E27FC236}">
                <a16:creationId xmlns:a16="http://schemas.microsoft.com/office/drawing/2014/main" id="{D10F98CC-A913-43A8-AFE3-9135929215CD}"/>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62682383-8B12-4D61-9EA0-778633B91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21F3A0F9-4FD0-4A71-A737-B90770FEF9CB}"/>
              </a:ext>
            </a:extLst>
          </p:cNvPr>
          <p:cNvSpPr/>
          <p:nvPr/>
        </p:nvSpPr>
        <p:spPr>
          <a:xfrm>
            <a:off x="290793"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p:graphicFrame>
        <p:nvGraphicFramePr>
          <p:cNvPr id="11" name="表格 10">
            <a:extLst>
              <a:ext uri="{FF2B5EF4-FFF2-40B4-BE49-F238E27FC236}">
                <a16:creationId xmlns:a16="http://schemas.microsoft.com/office/drawing/2014/main" id="{C8F5128C-843E-484E-220B-23B2F0948D2C}"/>
              </a:ext>
            </a:extLst>
          </p:cNvPr>
          <p:cNvGraphicFramePr>
            <a:graphicFrameLocks noGrp="1"/>
          </p:cNvGraphicFramePr>
          <p:nvPr/>
        </p:nvGraphicFramePr>
        <p:xfrm>
          <a:off x="1842720" y="1717841"/>
          <a:ext cx="8128000" cy="3699186"/>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65237129"/>
                    </a:ext>
                  </a:extLst>
                </a:gridCol>
                <a:gridCol w="1625600">
                  <a:extLst>
                    <a:ext uri="{9D8B030D-6E8A-4147-A177-3AD203B41FA5}">
                      <a16:colId xmlns:a16="http://schemas.microsoft.com/office/drawing/2014/main" val="643089052"/>
                    </a:ext>
                  </a:extLst>
                </a:gridCol>
                <a:gridCol w="1625600">
                  <a:extLst>
                    <a:ext uri="{9D8B030D-6E8A-4147-A177-3AD203B41FA5}">
                      <a16:colId xmlns:a16="http://schemas.microsoft.com/office/drawing/2014/main" val="3094075804"/>
                    </a:ext>
                  </a:extLst>
                </a:gridCol>
                <a:gridCol w="1625600">
                  <a:extLst>
                    <a:ext uri="{9D8B030D-6E8A-4147-A177-3AD203B41FA5}">
                      <a16:colId xmlns:a16="http://schemas.microsoft.com/office/drawing/2014/main" val="3285934067"/>
                    </a:ext>
                  </a:extLst>
                </a:gridCol>
                <a:gridCol w="1625600">
                  <a:extLst>
                    <a:ext uri="{9D8B030D-6E8A-4147-A177-3AD203B41FA5}">
                      <a16:colId xmlns:a16="http://schemas.microsoft.com/office/drawing/2014/main" val="2476108335"/>
                    </a:ext>
                  </a:extLst>
                </a:gridCol>
              </a:tblGrid>
              <a:tr h="636872">
                <a:tc>
                  <a:txBody>
                    <a:bodyPr/>
                    <a:lstStyle/>
                    <a:p>
                      <a:pPr algn="ctr"/>
                      <a:endParaRPr lang="zh-CN" altLang="en-US"/>
                    </a:p>
                  </a:txBody>
                  <a:tcPr anchor="ctr"/>
                </a:tc>
                <a:tc gridSpan="2">
                  <a:txBody>
                    <a:bodyPr/>
                    <a:lstStyle/>
                    <a:p>
                      <a:pPr algn="ctr"/>
                      <a:r>
                        <a:rPr lang="en-US" altLang="zh-CN" dirty="0"/>
                        <a:t>LOSS</a:t>
                      </a:r>
                      <a:endParaRPr lang="zh-CN" altLang="en-US" dirty="0"/>
                    </a:p>
                  </a:txBody>
                  <a:tcPr anchor="ctr"/>
                </a:tc>
                <a:tc hMerge="1">
                  <a:txBody>
                    <a:bodyPr/>
                    <a:lstStyle/>
                    <a:p>
                      <a:endParaRPr lang="zh-CN" altLang="en-US" dirty="0"/>
                    </a:p>
                  </a:txBody>
                  <a:tcPr/>
                </a:tc>
                <a:tc gridSpan="2">
                  <a:txBody>
                    <a:bodyPr/>
                    <a:lstStyle/>
                    <a:p>
                      <a:pPr algn="ctr"/>
                      <a:r>
                        <a:rPr lang="en-US" altLang="zh-CN" dirty="0"/>
                        <a:t>ACCURACY</a:t>
                      </a:r>
                      <a:endParaRPr lang="zh-CN" altLang="en-US" dirty="0"/>
                    </a:p>
                  </a:txBody>
                  <a:tcPr anchor="ctr"/>
                </a:tc>
                <a:tc hMerge="1">
                  <a:txBody>
                    <a:bodyPr/>
                    <a:lstStyle/>
                    <a:p>
                      <a:endParaRPr lang="zh-CN" altLang="en-US" dirty="0"/>
                    </a:p>
                  </a:txBody>
                  <a:tcPr/>
                </a:tc>
                <a:extLst>
                  <a:ext uri="{0D108BD9-81ED-4DB2-BD59-A6C34878D82A}">
                    <a16:rowId xmlns:a16="http://schemas.microsoft.com/office/drawing/2014/main" val="1231061112"/>
                  </a:ext>
                </a:extLst>
              </a:tr>
              <a:tr h="351922">
                <a:tc>
                  <a:txBody>
                    <a:bodyPr/>
                    <a:lstStyle/>
                    <a:p>
                      <a:pPr algn="ctr"/>
                      <a:endParaRPr lang="zh-CN" altLang="en-US" dirty="0"/>
                    </a:p>
                  </a:txBody>
                  <a:tcPr anchor="ctr"/>
                </a:tc>
                <a:tc>
                  <a:txBody>
                    <a:bodyPr/>
                    <a:lstStyle/>
                    <a:p>
                      <a:pPr algn="ctr"/>
                      <a:r>
                        <a:rPr lang="en-US" altLang="zh-CN" dirty="0"/>
                        <a:t>GCN</a:t>
                      </a:r>
                      <a:endParaRPr lang="zh-CN" altLang="en-US" dirty="0"/>
                    </a:p>
                  </a:txBody>
                  <a:tcPr anchor="ctr"/>
                </a:tc>
                <a:tc>
                  <a:txBody>
                    <a:bodyPr/>
                    <a:lstStyle/>
                    <a:p>
                      <a:pPr algn="ctr"/>
                      <a:r>
                        <a:rPr lang="en-US" altLang="zh-CN" dirty="0"/>
                        <a:t>GAT</a:t>
                      </a:r>
                      <a:endParaRPr lang="zh-CN" altLang="en-US" dirty="0"/>
                    </a:p>
                  </a:txBody>
                  <a:tcPr anchor="ctr"/>
                </a:tc>
                <a:tc>
                  <a:txBody>
                    <a:bodyPr/>
                    <a:lstStyle/>
                    <a:p>
                      <a:pPr algn="ctr"/>
                      <a:r>
                        <a:rPr lang="en-US" altLang="zh-CN" dirty="0"/>
                        <a:t>GCN</a:t>
                      </a:r>
                      <a:endParaRPr lang="zh-CN" altLang="en-US" dirty="0"/>
                    </a:p>
                  </a:txBody>
                  <a:tcPr anchor="ctr"/>
                </a:tc>
                <a:tc>
                  <a:txBody>
                    <a:bodyPr/>
                    <a:lstStyle/>
                    <a:p>
                      <a:pPr algn="ctr"/>
                      <a:r>
                        <a:rPr lang="en-US" altLang="zh-CN" dirty="0"/>
                        <a:t>GAT</a:t>
                      </a:r>
                      <a:endParaRPr lang="zh-CN" altLang="en-US" dirty="0"/>
                    </a:p>
                  </a:txBody>
                  <a:tcPr anchor="ctr"/>
                </a:tc>
                <a:extLst>
                  <a:ext uri="{0D108BD9-81ED-4DB2-BD59-A6C34878D82A}">
                    <a16:rowId xmlns:a16="http://schemas.microsoft.com/office/drawing/2014/main" val="3572873971"/>
                  </a:ext>
                </a:extLst>
              </a:tr>
              <a:tr h="351922">
                <a:tc>
                  <a:txBody>
                    <a:bodyPr/>
                    <a:lstStyle/>
                    <a:p>
                      <a:pPr algn="ctr"/>
                      <a:r>
                        <a:rPr lang="en-US" altLang="zh-CN" dirty="0"/>
                        <a:t>100(EPOCH)</a:t>
                      </a:r>
                      <a:endParaRPr lang="zh-CN" altLang="en-US" dirty="0"/>
                    </a:p>
                  </a:txBody>
                  <a:tcPr anchor="ctr"/>
                </a:tc>
                <a:tc>
                  <a:txBody>
                    <a:bodyPr/>
                    <a:lstStyle/>
                    <a:p>
                      <a:pPr algn="ctr"/>
                      <a:r>
                        <a:rPr lang="en-US" altLang="zh-CN" dirty="0"/>
                        <a:t>0.06</a:t>
                      </a:r>
                      <a:endParaRPr lang="zh-CN" altLang="en-US" dirty="0"/>
                    </a:p>
                  </a:txBody>
                  <a:tcPr anchor="ctr"/>
                </a:tc>
                <a:tc>
                  <a:txBody>
                    <a:bodyPr/>
                    <a:lstStyle/>
                    <a:p>
                      <a:pPr algn="ctr"/>
                      <a:r>
                        <a:rPr lang="en-US" altLang="zh-CN" dirty="0"/>
                        <a:t>0.81</a:t>
                      </a:r>
                      <a:endParaRPr lang="zh-CN" altLang="en-US" dirty="0"/>
                    </a:p>
                  </a:txBody>
                  <a:tcPr anchor="ctr"/>
                </a:tc>
                <a:tc>
                  <a:txBody>
                    <a:bodyPr/>
                    <a:lstStyle/>
                    <a:p>
                      <a:pPr algn="ctr"/>
                      <a:r>
                        <a:rPr lang="en-US" altLang="zh-CN" dirty="0"/>
                        <a:t>0.79</a:t>
                      </a:r>
                      <a:endParaRPr lang="zh-CN" altLang="en-US" dirty="0"/>
                    </a:p>
                  </a:txBody>
                  <a:tcPr anchor="ctr"/>
                </a:tc>
                <a:tc>
                  <a:txBody>
                    <a:bodyPr/>
                    <a:lstStyle/>
                    <a:p>
                      <a:pPr algn="ctr"/>
                      <a:r>
                        <a:rPr lang="en-US" altLang="zh-CN" dirty="0"/>
                        <a:t>0.81</a:t>
                      </a:r>
                      <a:endParaRPr lang="zh-CN" altLang="en-US" dirty="0"/>
                    </a:p>
                  </a:txBody>
                  <a:tcPr anchor="ctr"/>
                </a:tc>
                <a:extLst>
                  <a:ext uri="{0D108BD9-81ED-4DB2-BD59-A6C34878D82A}">
                    <a16:rowId xmlns:a16="http://schemas.microsoft.com/office/drawing/2014/main" val="1856715927"/>
                  </a:ext>
                </a:extLst>
              </a:tr>
              <a:tr h="351922">
                <a:tc>
                  <a:txBody>
                    <a:bodyPr/>
                    <a:lstStyle/>
                    <a:p>
                      <a:pPr algn="ctr"/>
                      <a:r>
                        <a:rPr lang="en-US" altLang="zh-CN" dirty="0"/>
                        <a:t>200(EPOCH)</a:t>
                      </a:r>
                      <a:endParaRPr lang="zh-CN" altLang="en-US" dirty="0"/>
                    </a:p>
                  </a:txBody>
                  <a:tcPr anchor="ctr"/>
                </a:tc>
                <a:tc>
                  <a:txBody>
                    <a:bodyPr/>
                    <a:lstStyle/>
                    <a:p>
                      <a:pPr algn="ctr"/>
                      <a:r>
                        <a:rPr lang="en-US" altLang="zh-CN" dirty="0"/>
                        <a:t>0.04</a:t>
                      </a:r>
                      <a:endParaRPr lang="zh-CN" altLang="en-US" dirty="0"/>
                    </a:p>
                  </a:txBody>
                  <a:tcPr anchor="ctr"/>
                </a:tc>
                <a:tc>
                  <a:txBody>
                    <a:bodyPr/>
                    <a:lstStyle/>
                    <a:p>
                      <a:pPr algn="ctr"/>
                      <a:r>
                        <a:rPr lang="en-US" altLang="zh-CN" dirty="0"/>
                        <a:t>0.77</a:t>
                      </a:r>
                      <a:endParaRPr lang="zh-CN" altLang="en-US" dirty="0"/>
                    </a:p>
                  </a:txBody>
                  <a:tcPr anchor="ctr"/>
                </a:tc>
                <a:tc>
                  <a:txBody>
                    <a:bodyPr/>
                    <a:lstStyle/>
                    <a:p>
                      <a:pPr algn="ctr"/>
                      <a:r>
                        <a:rPr lang="en-US" altLang="zh-CN" dirty="0"/>
                        <a:t>0.78</a:t>
                      </a:r>
                      <a:endParaRPr lang="zh-CN" altLang="en-US" dirty="0"/>
                    </a:p>
                  </a:txBody>
                  <a:tcPr anchor="ctr"/>
                </a:tc>
                <a:tc>
                  <a:txBody>
                    <a:bodyPr/>
                    <a:lstStyle/>
                    <a:p>
                      <a:pPr algn="ctr"/>
                      <a:r>
                        <a:rPr lang="en-US" altLang="zh-CN" dirty="0"/>
                        <a:t>0.80</a:t>
                      </a:r>
                      <a:endParaRPr lang="zh-CN" altLang="en-US" dirty="0"/>
                    </a:p>
                  </a:txBody>
                  <a:tcPr anchor="ctr"/>
                </a:tc>
                <a:extLst>
                  <a:ext uri="{0D108BD9-81ED-4DB2-BD59-A6C34878D82A}">
                    <a16:rowId xmlns:a16="http://schemas.microsoft.com/office/drawing/2014/main" val="3974584742"/>
                  </a:ext>
                </a:extLst>
              </a:tr>
              <a:tr h="351922">
                <a:tc>
                  <a:txBody>
                    <a:bodyPr/>
                    <a:lstStyle/>
                    <a:p>
                      <a:pPr algn="ctr"/>
                      <a:r>
                        <a:rPr lang="en-US" altLang="zh-CN" dirty="0"/>
                        <a:t>300(EPOCH)</a:t>
                      </a:r>
                      <a:endParaRPr lang="zh-CN" altLang="en-US" dirty="0"/>
                    </a:p>
                  </a:txBody>
                  <a:tcPr anchor="ctr"/>
                </a:tc>
                <a:tc>
                  <a:txBody>
                    <a:bodyPr/>
                    <a:lstStyle/>
                    <a:p>
                      <a:pPr algn="ctr"/>
                      <a:r>
                        <a:rPr lang="en-US" altLang="zh-CN" dirty="0"/>
                        <a:t>0.02</a:t>
                      </a:r>
                      <a:endParaRPr lang="zh-CN" altLang="en-US" dirty="0"/>
                    </a:p>
                  </a:txBody>
                  <a:tcPr anchor="ctr"/>
                </a:tc>
                <a:tc>
                  <a:txBody>
                    <a:bodyPr/>
                    <a:lstStyle/>
                    <a:p>
                      <a:pPr algn="ctr"/>
                      <a:r>
                        <a:rPr lang="en-US" altLang="zh-CN" dirty="0"/>
                        <a:t>0.71</a:t>
                      </a:r>
                      <a:endParaRPr lang="zh-CN" altLang="en-US" dirty="0"/>
                    </a:p>
                  </a:txBody>
                  <a:tcPr anchor="ctr"/>
                </a:tc>
                <a:tc>
                  <a:txBody>
                    <a:bodyPr/>
                    <a:lstStyle/>
                    <a:p>
                      <a:pPr algn="ctr"/>
                      <a:r>
                        <a:rPr lang="en-US" altLang="zh-CN" dirty="0"/>
                        <a:t>0.79</a:t>
                      </a:r>
                      <a:endParaRPr lang="zh-CN" altLang="en-US" dirty="0"/>
                    </a:p>
                  </a:txBody>
                  <a:tcPr anchor="ctr"/>
                </a:tc>
                <a:tc>
                  <a:txBody>
                    <a:bodyPr/>
                    <a:lstStyle/>
                    <a:p>
                      <a:pPr algn="ctr"/>
                      <a:r>
                        <a:rPr lang="en-US" altLang="zh-CN" dirty="0"/>
                        <a:t>0.79</a:t>
                      </a:r>
                      <a:endParaRPr lang="zh-CN" altLang="en-US" dirty="0"/>
                    </a:p>
                  </a:txBody>
                  <a:tcPr anchor="ctr"/>
                </a:tc>
                <a:extLst>
                  <a:ext uri="{0D108BD9-81ED-4DB2-BD59-A6C34878D82A}">
                    <a16:rowId xmlns:a16="http://schemas.microsoft.com/office/drawing/2014/main" val="351943159"/>
                  </a:ext>
                </a:extLst>
              </a:tr>
              <a:tr h="351922">
                <a:tc>
                  <a:txBody>
                    <a:bodyPr/>
                    <a:lstStyle/>
                    <a:p>
                      <a:pPr algn="ctr"/>
                      <a:r>
                        <a:rPr lang="en-US" altLang="zh-CN" dirty="0"/>
                        <a:t>400(EPOCH)</a:t>
                      </a:r>
                      <a:endParaRPr lang="zh-CN" altLang="en-US" dirty="0"/>
                    </a:p>
                  </a:txBody>
                  <a:tcPr anchor="ctr"/>
                </a:tc>
                <a:tc>
                  <a:txBody>
                    <a:bodyPr/>
                    <a:lstStyle/>
                    <a:p>
                      <a:pPr algn="ctr"/>
                      <a:r>
                        <a:rPr lang="en-US" altLang="zh-CN" dirty="0"/>
                        <a:t>0.02</a:t>
                      </a:r>
                      <a:endParaRPr lang="zh-CN" altLang="en-US" dirty="0"/>
                    </a:p>
                  </a:txBody>
                  <a:tcPr anchor="ctr"/>
                </a:tc>
                <a:tc>
                  <a:txBody>
                    <a:bodyPr/>
                    <a:lstStyle/>
                    <a:p>
                      <a:pPr algn="ctr"/>
                      <a:r>
                        <a:rPr lang="en-US" altLang="zh-CN" dirty="0"/>
                        <a:t>0.69</a:t>
                      </a:r>
                      <a:endParaRPr lang="zh-CN" altLang="en-US" dirty="0"/>
                    </a:p>
                  </a:txBody>
                  <a:tcPr anchor="ctr"/>
                </a:tc>
                <a:tc>
                  <a:txBody>
                    <a:bodyPr/>
                    <a:lstStyle/>
                    <a:p>
                      <a:pPr algn="ctr"/>
                      <a:r>
                        <a:rPr lang="en-US" altLang="zh-CN" dirty="0"/>
                        <a:t>0.79</a:t>
                      </a:r>
                      <a:endParaRPr lang="zh-CN" altLang="en-US" dirty="0"/>
                    </a:p>
                  </a:txBody>
                  <a:tcPr anchor="ctr"/>
                </a:tc>
                <a:tc>
                  <a:txBody>
                    <a:bodyPr/>
                    <a:lstStyle/>
                    <a:p>
                      <a:pPr algn="ctr"/>
                      <a:r>
                        <a:rPr lang="en-US" altLang="zh-CN" dirty="0"/>
                        <a:t>0.80</a:t>
                      </a:r>
                      <a:endParaRPr lang="zh-CN" altLang="en-US" dirty="0"/>
                    </a:p>
                  </a:txBody>
                  <a:tcPr anchor="ctr"/>
                </a:tc>
                <a:extLst>
                  <a:ext uri="{0D108BD9-81ED-4DB2-BD59-A6C34878D82A}">
                    <a16:rowId xmlns:a16="http://schemas.microsoft.com/office/drawing/2014/main" val="2285020853"/>
                  </a:ext>
                </a:extLst>
              </a:tr>
              <a:tr h="351922">
                <a:tc>
                  <a:txBody>
                    <a:bodyPr/>
                    <a:lstStyle/>
                    <a:p>
                      <a:pPr algn="ctr"/>
                      <a:r>
                        <a:rPr lang="en-US" altLang="zh-CN" dirty="0"/>
                        <a:t>500(EPOCH)</a:t>
                      </a:r>
                      <a:endParaRPr lang="zh-CN" altLang="en-US" dirty="0"/>
                    </a:p>
                  </a:txBody>
                  <a:tcPr anchor="ctr"/>
                </a:tc>
                <a:tc>
                  <a:txBody>
                    <a:bodyPr/>
                    <a:lstStyle/>
                    <a:p>
                      <a:pPr algn="ctr"/>
                      <a:r>
                        <a:rPr lang="en-US" altLang="zh-CN" dirty="0"/>
                        <a:t>0.01</a:t>
                      </a:r>
                      <a:endParaRPr lang="zh-CN" altLang="en-US" dirty="0"/>
                    </a:p>
                  </a:txBody>
                  <a:tcPr anchor="ctr"/>
                </a:tc>
                <a:tc>
                  <a:txBody>
                    <a:bodyPr/>
                    <a:lstStyle/>
                    <a:p>
                      <a:pPr algn="ctr"/>
                      <a:r>
                        <a:rPr lang="en-US" altLang="zh-CN" dirty="0"/>
                        <a:t>0.61</a:t>
                      </a:r>
                      <a:endParaRPr lang="zh-CN" altLang="en-US" dirty="0"/>
                    </a:p>
                  </a:txBody>
                  <a:tcPr anchor="ctr"/>
                </a:tc>
                <a:tc>
                  <a:txBody>
                    <a:bodyPr/>
                    <a:lstStyle/>
                    <a:p>
                      <a:pPr algn="ctr"/>
                      <a:r>
                        <a:rPr lang="en-US" altLang="zh-CN" dirty="0"/>
                        <a:t>0.80</a:t>
                      </a:r>
                      <a:endParaRPr lang="zh-CN" altLang="en-US" dirty="0"/>
                    </a:p>
                  </a:txBody>
                  <a:tcPr anchor="ctr"/>
                </a:tc>
                <a:tc>
                  <a:txBody>
                    <a:bodyPr/>
                    <a:lstStyle/>
                    <a:p>
                      <a:pPr algn="ctr"/>
                      <a:r>
                        <a:rPr lang="en-US" altLang="zh-CN" dirty="0"/>
                        <a:t>0.80</a:t>
                      </a:r>
                      <a:endParaRPr lang="zh-CN" altLang="en-US" dirty="0"/>
                    </a:p>
                  </a:txBody>
                  <a:tcPr anchor="ctr"/>
                </a:tc>
                <a:extLst>
                  <a:ext uri="{0D108BD9-81ED-4DB2-BD59-A6C34878D82A}">
                    <a16:rowId xmlns:a16="http://schemas.microsoft.com/office/drawing/2014/main" val="2580430523"/>
                  </a:ext>
                </a:extLst>
              </a:tr>
              <a:tr h="867754">
                <a:tc>
                  <a:txBody>
                    <a:bodyPr/>
                    <a:lstStyle/>
                    <a:p>
                      <a:pPr algn="ctr"/>
                      <a:r>
                        <a:rPr lang="en-US" altLang="zh-CN" dirty="0"/>
                        <a:t>BEST EPOCH</a:t>
                      </a:r>
                      <a:endParaRPr lang="zh-CN" altLang="en-US" dirty="0"/>
                    </a:p>
                  </a:txBody>
                  <a:tcPr anchor="ctr"/>
                </a:tc>
                <a:tc grid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dirty="0"/>
                        <a:t>GCN performs best in 438epoch,acc=0.81</a:t>
                      </a:r>
                      <a:endParaRPr lang="zh-CN" altLang="en-US" dirty="0"/>
                    </a:p>
                  </a:txBody>
                  <a:tcPr anchor="ctr"/>
                </a:tc>
                <a:tc hMerge="1">
                  <a:txBody>
                    <a:bodyPr/>
                    <a:lstStyle/>
                    <a:p>
                      <a:endParaRPr lang="zh-CN" altLang="en-US" dirty="0"/>
                    </a:p>
                  </a:txBody>
                  <a:tcPr/>
                </a:tc>
                <a:tc gridSpan="2">
                  <a:txBody>
                    <a:bodyPr/>
                    <a:lstStyle/>
                    <a:p>
                      <a:pPr algn="ctr"/>
                      <a:r>
                        <a:rPr lang="en-US" altLang="zh-CN" dirty="0"/>
                        <a:t>GAT performs best in 51epoch,acc=0.82</a:t>
                      </a:r>
                      <a:endParaRPr lang="zh-CN" altLang="en-US" dirty="0"/>
                    </a:p>
                  </a:txBody>
                  <a:tcPr anchor="ctr"/>
                </a:tc>
                <a:tc hMerge="1">
                  <a:txBody>
                    <a:bodyPr/>
                    <a:lstStyle/>
                    <a:p>
                      <a:endParaRPr lang="zh-CN" altLang="en-US" dirty="0"/>
                    </a:p>
                  </a:txBody>
                  <a:tcPr/>
                </a:tc>
                <a:extLst>
                  <a:ext uri="{0D108BD9-81ED-4DB2-BD59-A6C34878D82A}">
                    <a16:rowId xmlns:a16="http://schemas.microsoft.com/office/drawing/2014/main" val="3343446128"/>
                  </a:ext>
                </a:extLst>
              </a:tr>
            </a:tbl>
          </a:graphicData>
        </a:graphic>
      </p:graphicFrame>
      <p:sp>
        <p:nvSpPr>
          <p:cNvPr id="12" name="文本框 11">
            <a:extLst>
              <a:ext uri="{FF2B5EF4-FFF2-40B4-BE49-F238E27FC236}">
                <a16:creationId xmlns:a16="http://schemas.microsoft.com/office/drawing/2014/main" id="{436BFE3A-32DB-DD9E-5114-FF2C37EC9BFA}"/>
              </a:ext>
            </a:extLst>
          </p:cNvPr>
          <p:cNvSpPr txBox="1"/>
          <p:nvPr/>
        </p:nvSpPr>
        <p:spPr>
          <a:xfrm>
            <a:off x="1150570" y="1186903"/>
            <a:ext cx="3027814" cy="461665"/>
          </a:xfrm>
          <a:prstGeom prst="rect">
            <a:avLst/>
          </a:prstGeom>
          <a:noFill/>
        </p:spPr>
        <p:txBody>
          <a:bodyPr wrap="square" rtlCol="0">
            <a:spAutoFit/>
          </a:bodyPr>
          <a:lstStyle/>
          <a:p>
            <a:r>
              <a:rPr lang="en-US" altLang="zh-CN" sz="2400" dirty="0"/>
              <a:t>Cora dataset</a:t>
            </a:r>
            <a:endParaRPr lang="zh-CN" altLang="en-US" sz="2400" dirty="0"/>
          </a:p>
        </p:txBody>
      </p:sp>
      <p:sp>
        <p:nvSpPr>
          <p:cNvPr id="22" name="Rectangle 5">
            <a:extLst>
              <a:ext uri="{FF2B5EF4-FFF2-40B4-BE49-F238E27FC236}">
                <a16:creationId xmlns:a16="http://schemas.microsoft.com/office/drawing/2014/main" id="{971EE2A9-DF99-7EED-7A12-871808C22DFF}"/>
              </a:ext>
            </a:extLst>
          </p:cNvPr>
          <p:cNvSpPr>
            <a:spLocks noChangeArrowheads="1"/>
          </p:cNvSpPr>
          <p:nvPr/>
        </p:nvSpPr>
        <p:spPr bwMode="auto">
          <a:xfrm>
            <a:off x="1779830" y="5575075"/>
            <a:ext cx="876178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"From the results, we can see that the performance of GCN is slightly better than GAT. However, in our experiments, it was observed that GCN reached its peak accuracy at 438 iterations, while GAT reached its peak at 51 iterations."</a:t>
            </a:r>
          </a:p>
        </p:txBody>
      </p:sp>
    </p:spTree>
    <p:extLst>
      <p:ext uri="{BB962C8B-B14F-4D97-AF65-F5344CB8AC3E}">
        <p14:creationId xmlns:p14="http://schemas.microsoft.com/office/powerpoint/2010/main" val="416348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1CFC-0C2B-E824-6086-91C2FF9E29EB}"/>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E73ED44C-65B3-D63A-BB1F-601D0D4F2662}"/>
              </a:ext>
            </a:extLst>
          </p:cNvPr>
          <p:cNvSpPr/>
          <p:nvPr/>
        </p:nvSpPr>
        <p:spPr>
          <a:xfrm>
            <a:off x="1" y="653140"/>
            <a:ext cx="3334870"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1259A61-61AB-23A1-FA08-4411CE9132D8}"/>
              </a:ext>
            </a:extLst>
          </p:cNvPr>
          <p:cNvSpPr/>
          <p:nvPr/>
        </p:nvSpPr>
        <p:spPr>
          <a:xfrm>
            <a:off x="368300" y="653140"/>
            <a:ext cx="11823699"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D1204E15-82B8-0E94-1C7C-16E0449F58CC}"/>
              </a:ext>
            </a:extLst>
          </p:cNvPr>
          <p:cNvSpPr txBox="1"/>
          <p:nvPr/>
        </p:nvSpPr>
        <p:spPr>
          <a:xfrm>
            <a:off x="3039881" y="2875002"/>
            <a:ext cx="5968301" cy="1107996"/>
          </a:xfrm>
          <a:prstGeom prst="rect">
            <a:avLst/>
          </a:prstGeom>
          <a:noFill/>
        </p:spPr>
        <p:txBody>
          <a:bodyPr wrap="none" rtlCol="0">
            <a:spAutoFit/>
          </a:bodyPr>
          <a:lstStyle/>
          <a:p>
            <a:r>
              <a:rPr lang="en-US" altLang="zh-CN" sz="6600" b="1" spc="600" dirty="0">
                <a:solidFill>
                  <a:schemeClr val="tx1">
                    <a:lumMod val="65000"/>
                    <a:lumOff val="35000"/>
                  </a:schemeClr>
                </a:solidFill>
                <a:latin typeface="Century Gothic" panose="020B0502020202020204" pitchFamily="34" charset="0"/>
              </a:rPr>
              <a:t>Dataset info</a:t>
            </a: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a:extLst>
              <a:ext uri="{FF2B5EF4-FFF2-40B4-BE49-F238E27FC236}">
                <a16:creationId xmlns:a16="http://schemas.microsoft.com/office/drawing/2014/main" id="{EDBF172C-D69A-DD66-DA18-A0D37AB234AD}"/>
              </a:ext>
            </a:extLst>
          </p:cNvPr>
          <p:cNvCxnSpPr/>
          <p:nvPr/>
        </p:nvCxnSpPr>
        <p:spPr>
          <a:xfrm>
            <a:off x="3859989" y="4184835"/>
            <a:ext cx="4328086"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726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B9D69-1979-2F29-A875-97CBDF1C90D0}"/>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E450AA8C-AD6B-FBE1-DCF8-1DBB66D0909C}"/>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6194B797-BDD5-7949-295A-45C5E43524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9D47536C-852C-C28F-D675-A61C6B0E2B02}"/>
              </a:ext>
            </a:extLst>
          </p:cNvPr>
          <p:cNvSpPr/>
          <p:nvPr/>
        </p:nvSpPr>
        <p:spPr>
          <a:xfrm>
            <a:off x="290793"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A4B971C6-7A6A-C0B7-E8D3-4E5B1029D664}"/>
              </a:ext>
            </a:extLst>
          </p:cNvPr>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p:pic>
        <p:nvPicPr>
          <p:cNvPr id="5" name="图片 4">
            <a:extLst>
              <a:ext uri="{FF2B5EF4-FFF2-40B4-BE49-F238E27FC236}">
                <a16:creationId xmlns:a16="http://schemas.microsoft.com/office/drawing/2014/main" id="{DC9C31CA-0E2D-816D-5C7E-F2A8F1A99FE8}"/>
              </a:ext>
            </a:extLst>
          </p:cNvPr>
          <p:cNvPicPr>
            <a:picLocks noChangeAspect="1"/>
          </p:cNvPicPr>
          <p:nvPr/>
        </p:nvPicPr>
        <p:blipFill>
          <a:blip r:embed="rId3"/>
          <a:stretch>
            <a:fillRect/>
          </a:stretch>
        </p:blipFill>
        <p:spPr>
          <a:xfrm>
            <a:off x="1579158" y="2149997"/>
            <a:ext cx="3504619" cy="3429000"/>
          </a:xfrm>
          <a:prstGeom prst="rect">
            <a:avLst/>
          </a:prstGeom>
        </p:spPr>
      </p:pic>
      <p:pic>
        <p:nvPicPr>
          <p:cNvPr id="10" name="图片 9">
            <a:extLst>
              <a:ext uri="{FF2B5EF4-FFF2-40B4-BE49-F238E27FC236}">
                <a16:creationId xmlns:a16="http://schemas.microsoft.com/office/drawing/2014/main" id="{F6989961-7CD6-BF61-1464-7AFD9C0EB873}"/>
              </a:ext>
            </a:extLst>
          </p:cNvPr>
          <p:cNvPicPr>
            <a:picLocks noChangeAspect="1"/>
          </p:cNvPicPr>
          <p:nvPr/>
        </p:nvPicPr>
        <p:blipFill>
          <a:blip r:embed="rId4"/>
          <a:stretch>
            <a:fillRect/>
          </a:stretch>
        </p:blipFill>
        <p:spPr>
          <a:xfrm>
            <a:off x="6879539" y="2144431"/>
            <a:ext cx="3530618" cy="3434566"/>
          </a:xfrm>
          <a:prstGeom prst="rect">
            <a:avLst/>
          </a:prstGeom>
        </p:spPr>
      </p:pic>
      <p:sp>
        <p:nvSpPr>
          <p:cNvPr id="11" name="文本框 10">
            <a:extLst>
              <a:ext uri="{FF2B5EF4-FFF2-40B4-BE49-F238E27FC236}">
                <a16:creationId xmlns:a16="http://schemas.microsoft.com/office/drawing/2014/main" id="{F0A8664D-DFE1-226A-A20D-D815D4246369}"/>
              </a:ext>
            </a:extLst>
          </p:cNvPr>
          <p:cNvSpPr txBox="1"/>
          <p:nvPr/>
        </p:nvSpPr>
        <p:spPr>
          <a:xfrm>
            <a:off x="2973775" y="5560074"/>
            <a:ext cx="924248" cy="369332"/>
          </a:xfrm>
          <a:prstGeom prst="rect">
            <a:avLst/>
          </a:prstGeom>
          <a:noFill/>
        </p:spPr>
        <p:txBody>
          <a:bodyPr wrap="square" rtlCol="0">
            <a:spAutoFit/>
          </a:bodyPr>
          <a:lstStyle/>
          <a:p>
            <a:r>
              <a:rPr lang="en-US" altLang="zh-CN" dirty="0"/>
              <a:t>GCN</a:t>
            </a:r>
            <a:endParaRPr lang="zh-CN" altLang="en-US" dirty="0"/>
          </a:p>
        </p:txBody>
      </p:sp>
      <p:sp>
        <p:nvSpPr>
          <p:cNvPr id="12" name="文本框 11">
            <a:extLst>
              <a:ext uri="{FF2B5EF4-FFF2-40B4-BE49-F238E27FC236}">
                <a16:creationId xmlns:a16="http://schemas.microsoft.com/office/drawing/2014/main" id="{0B586854-6798-EBF0-F23B-EA416C3A790C}"/>
              </a:ext>
            </a:extLst>
          </p:cNvPr>
          <p:cNvSpPr txBox="1"/>
          <p:nvPr/>
        </p:nvSpPr>
        <p:spPr>
          <a:xfrm>
            <a:off x="8293979" y="5560074"/>
            <a:ext cx="2436471" cy="369332"/>
          </a:xfrm>
          <a:prstGeom prst="rect">
            <a:avLst/>
          </a:prstGeom>
          <a:noFill/>
        </p:spPr>
        <p:txBody>
          <a:bodyPr wrap="square" rtlCol="0">
            <a:spAutoFit/>
          </a:bodyPr>
          <a:lstStyle/>
          <a:p>
            <a:r>
              <a:rPr lang="en-US" altLang="zh-CN" dirty="0"/>
              <a:t>GAT</a:t>
            </a:r>
            <a:endParaRPr lang="zh-CN" altLang="en-US" dirty="0"/>
          </a:p>
        </p:txBody>
      </p:sp>
      <p:sp>
        <p:nvSpPr>
          <p:cNvPr id="13" name="文本框 12">
            <a:extLst>
              <a:ext uri="{FF2B5EF4-FFF2-40B4-BE49-F238E27FC236}">
                <a16:creationId xmlns:a16="http://schemas.microsoft.com/office/drawing/2014/main" id="{5FDACE9D-91C8-F20D-D894-CEDF32518B88}"/>
              </a:ext>
            </a:extLst>
          </p:cNvPr>
          <p:cNvSpPr txBox="1"/>
          <p:nvPr/>
        </p:nvSpPr>
        <p:spPr>
          <a:xfrm>
            <a:off x="1115608" y="1297926"/>
            <a:ext cx="2503891" cy="369332"/>
          </a:xfrm>
          <a:prstGeom prst="rect">
            <a:avLst/>
          </a:prstGeom>
          <a:noFill/>
        </p:spPr>
        <p:txBody>
          <a:bodyPr wrap="square" rtlCol="0">
            <a:spAutoFit/>
          </a:bodyPr>
          <a:lstStyle/>
          <a:p>
            <a:r>
              <a:rPr lang="en-US" altLang="zh-CN" dirty="0"/>
              <a:t>Classification results</a:t>
            </a:r>
            <a:endParaRPr lang="zh-CN" altLang="en-US" dirty="0"/>
          </a:p>
        </p:txBody>
      </p:sp>
    </p:spTree>
    <p:extLst>
      <p:ext uri="{BB962C8B-B14F-4D97-AF65-F5344CB8AC3E}">
        <p14:creationId xmlns:p14="http://schemas.microsoft.com/office/powerpoint/2010/main" val="3969010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E27CF-67DE-B80B-1585-CA65AE95AC37}"/>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2AEDD806-94AA-0539-1897-DCA04F461FDC}"/>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587EF846-ECA1-D990-8E89-33094D5436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F5C16A45-5D84-183A-B02E-6BAAC6FB0821}"/>
              </a:ext>
            </a:extLst>
          </p:cNvPr>
          <p:cNvSpPr/>
          <p:nvPr/>
        </p:nvSpPr>
        <p:spPr>
          <a:xfrm>
            <a:off x="290793"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4C95A31D-5356-0356-1803-1A344C530DCE}"/>
              </a:ext>
            </a:extLst>
          </p:cNvPr>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p:graphicFrame>
        <p:nvGraphicFramePr>
          <p:cNvPr id="11" name="表格 10">
            <a:extLst>
              <a:ext uri="{FF2B5EF4-FFF2-40B4-BE49-F238E27FC236}">
                <a16:creationId xmlns:a16="http://schemas.microsoft.com/office/drawing/2014/main" id="{FD3D7594-D4C8-CB0F-CC5B-58F03040E34F}"/>
              </a:ext>
            </a:extLst>
          </p:cNvPr>
          <p:cNvGraphicFramePr>
            <a:graphicFrameLocks noGrp="1"/>
          </p:cNvGraphicFramePr>
          <p:nvPr/>
        </p:nvGraphicFramePr>
        <p:xfrm>
          <a:off x="1655205" y="2153780"/>
          <a:ext cx="8028545" cy="3395132"/>
        </p:xfrm>
        <a:graphic>
          <a:graphicData uri="http://schemas.openxmlformats.org/drawingml/2006/table">
            <a:tbl>
              <a:tblPr firstRow="1" bandRow="1">
                <a:tableStyleId>{5C22544A-7EE6-4342-B048-85BDC9FD1C3A}</a:tableStyleId>
              </a:tblPr>
              <a:tblGrid>
                <a:gridCol w="1605709">
                  <a:extLst>
                    <a:ext uri="{9D8B030D-6E8A-4147-A177-3AD203B41FA5}">
                      <a16:colId xmlns:a16="http://schemas.microsoft.com/office/drawing/2014/main" val="265237129"/>
                    </a:ext>
                  </a:extLst>
                </a:gridCol>
                <a:gridCol w="1605709">
                  <a:extLst>
                    <a:ext uri="{9D8B030D-6E8A-4147-A177-3AD203B41FA5}">
                      <a16:colId xmlns:a16="http://schemas.microsoft.com/office/drawing/2014/main" val="643089052"/>
                    </a:ext>
                  </a:extLst>
                </a:gridCol>
                <a:gridCol w="1605709">
                  <a:extLst>
                    <a:ext uri="{9D8B030D-6E8A-4147-A177-3AD203B41FA5}">
                      <a16:colId xmlns:a16="http://schemas.microsoft.com/office/drawing/2014/main" val="3094075804"/>
                    </a:ext>
                  </a:extLst>
                </a:gridCol>
                <a:gridCol w="1605709">
                  <a:extLst>
                    <a:ext uri="{9D8B030D-6E8A-4147-A177-3AD203B41FA5}">
                      <a16:colId xmlns:a16="http://schemas.microsoft.com/office/drawing/2014/main" val="3285934067"/>
                    </a:ext>
                  </a:extLst>
                </a:gridCol>
                <a:gridCol w="1605709">
                  <a:extLst>
                    <a:ext uri="{9D8B030D-6E8A-4147-A177-3AD203B41FA5}">
                      <a16:colId xmlns:a16="http://schemas.microsoft.com/office/drawing/2014/main" val="2476108335"/>
                    </a:ext>
                  </a:extLst>
                </a:gridCol>
              </a:tblGrid>
              <a:tr h="389081">
                <a:tc>
                  <a:txBody>
                    <a:bodyPr/>
                    <a:lstStyle/>
                    <a:p>
                      <a:pPr algn="ctr"/>
                      <a:endParaRPr lang="zh-CN" altLang="en-US"/>
                    </a:p>
                  </a:txBody>
                  <a:tcPr anchor="ctr"/>
                </a:tc>
                <a:tc gridSpan="2">
                  <a:txBody>
                    <a:bodyPr/>
                    <a:lstStyle/>
                    <a:p>
                      <a:pPr algn="ctr"/>
                      <a:r>
                        <a:rPr lang="en-US" altLang="zh-CN" dirty="0"/>
                        <a:t>LOSS</a:t>
                      </a:r>
                      <a:endParaRPr lang="zh-CN" altLang="en-US" dirty="0"/>
                    </a:p>
                  </a:txBody>
                  <a:tcPr anchor="ctr"/>
                </a:tc>
                <a:tc hMerge="1">
                  <a:txBody>
                    <a:bodyPr/>
                    <a:lstStyle/>
                    <a:p>
                      <a:endParaRPr lang="zh-CN" altLang="en-US" dirty="0"/>
                    </a:p>
                  </a:txBody>
                  <a:tcPr/>
                </a:tc>
                <a:tc gridSpan="2">
                  <a:txBody>
                    <a:bodyPr/>
                    <a:lstStyle/>
                    <a:p>
                      <a:pPr algn="ctr"/>
                      <a:r>
                        <a:rPr lang="en-US" altLang="zh-CN" dirty="0"/>
                        <a:t>ACCURACY</a:t>
                      </a:r>
                      <a:endParaRPr lang="zh-CN" altLang="en-US" dirty="0"/>
                    </a:p>
                  </a:txBody>
                  <a:tcPr anchor="ctr"/>
                </a:tc>
                <a:tc hMerge="1">
                  <a:txBody>
                    <a:bodyPr/>
                    <a:lstStyle/>
                    <a:p>
                      <a:endParaRPr lang="zh-CN" altLang="en-US" dirty="0"/>
                    </a:p>
                  </a:txBody>
                  <a:tcPr/>
                </a:tc>
                <a:extLst>
                  <a:ext uri="{0D108BD9-81ED-4DB2-BD59-A6C34878D82A}">
                    <a16:rowId xmlns:a16="http://schemas.microsoft.com/office/drawing/2014/main" val="1231061112"/>
                  </a:ext>
                </a:extLst>
              </a:tr>
              <a:tr h="389081">
                <a:tc>
                  <a:txBody>
                    <a:bodyPr/>
                    <a:lstStyle/>
                    <a:p>
                      <a:pPr algn="ctr"/>
                      <a:endParaRPr lang="zh-CN" altLang="en-US"/>
                    </a:p>
                  </a:txBody>
                  <a:tcPr anchor="ctr"/>
                </a:tc>
                <a:tc>
                  <a:txBody>
                    <a:bodyPr/>
                    <a:lstStyle/>
                    <a:p>
                      <a:pPr algn="ctr"/>
                      <a:r>
                        <a:rPr lang="en-US" altLang="zh-CN" dirty="0"/>
                        <a:t>GCN</a:t>
                      </a:r>
                      <a:endParaRPr lang="zh-CN" altLang="en-US" dirty="0"/>
                    </a:p>
                  </a:txBody>
                  <a:tcPr anchor="ctr"/>
                </a:tc>
                <a:tc>
                  <a:txBody>
                    <a:bodyPr/>
                    <a:lstStyle/>
                    <a:p>
                      <a:pPr algn="ctr"/>
                      <a:r>
                        <a:rPr lang="en-US" altLang="zh-CN" dirty="0"/>
                        <a:t>GAT</a:t>
                      </a:r>
                      <a:endParaRPr lang="zh-CN" altLang="en-US" dirty="0"/>
                    </a:p>
                  </a:txBody>
                  <a:tcPr anchor="ctr"/>
                </a:tc>
                <a:tc>
                  <a:txBody>
                    <a:bodyPr/>
                    <a:lstStyle/>
                    <a:p>
                      <a:pPr algn="ctr"/>
                      <a:r>
                        <a:rPr lang="en-US" altLang="zh-CN" dirty="0"/>
                        <a:t>GCN</a:t>
                      </a:r>
                      <a:endParaRPr lang="zh-CN" altLang="en-US" dirty="0"/>
                    </a:p>
                  </a:txBody>
                  <a:tcPr anchor="ctr"/>
                </a:tc>
                <a:tc>
                  <a:txBody>
                    <a:bodyPr/>
                    <a:lstStyle/>
                    <a:p>
                      <a:pPr algn="ctr"/>
                      <a:r>
                        <a:rPr lang="en-US" altLang="zh-CN" dirty="0"/>
                        <a:t>GAT</a:t>
                      </a:r>
                      <a:endParaRPr lang="zh-CN" altLang="en-US" dirty="0"/>
                    </a:p>
                  </a:txBody>
                  <a:tcPr anchor="ctr"/>
                </a:tc>
                <a:extLst>
                  <a:ext uri="{0D108BD9-81ED-4DB2-BD59-A6C34878D82A}">
                    <a16:rowId xmlns:a16="http://schemas.microsoft.com/office/drawing/2014/main" val="3572873971"/>
                  </a:ext>
                </a:extLst>
              </a:tr>
              <a:tr h="389081">
                <a:tc>
                  <a:txBody>
                    <a:bodyPr/>
                    <a:lstStyle/>
                    <a:p>
                      <a:pPr algn="ctr"/>
                      <a:r>
                        <a:rPr lang="en-US" altLang="zh-CN" dirty="0"/>
                        <a:t>10(EPOCH)</a:t>
                      </a:r>
                      <a:endParaRPr lang="zh-CN" altLang="en-US" dirty="0"/>
                    </a:p>
                  </a:txBody>
                  <a:tcPr anchor="ctr"/>
                </a:tc>
                <a:tc>
                  <a:txBody>
                    <a:bodyPr/>
                    <a:lstStyle/>
                    <a:p>
                      <a:pPr algn="ctr"/>
                      <a:r>
                        <a:rPr lang="en-US" altLang="zh-CN" dirty="0"/>
                        <a:t>0.57</a:t>
                      </a:r>
                      <a:endParaRPr lang="zh-CN" altLang="en-US" dirty="0"/>
                    </a:p>
                  </a:txBody>
                  <a:tcPr anchor="ctr"/>
                </a:tc>
                <a:tc>
                  <a:txBody>
                    <a:bodyPr/>
                    <a:lstStyle/>
                    <a:p>
                      <a:pPr algn="ctr"/>
                      <a:r>
                        <a:rPr lang="en-US" altLang="zh-CN" dirty="0"/>
                        <a:t>1.67</a:t>
                      </a:r>
                      <a:endParaRPr lang="zh-CN" altLang="en-US" dirty="0"/>
                    </a:p>
                  </a:txBody>
                  <a:tcPr anchor="ctr"/>
                </a:tc>
                <a:tc>
                  <a:txBody>
                    <a:bodyPr/>
                    <a:lstStyle/>
                    <a:p>
                      <a:pPr algn="ctr"/>
                      <a:r>
                        <a:rPr lang="en-US" altLang="zh-CN" dirty="0"/>
                        <a:t>0.92</a:t>
                      </a:r>
                      <a:endParaRPr lang="zh-CN" altLang="en-US" dirty="0"/>
                    </a:p>
                  </a:txBody>
                  <a:tcPr anchor="ctr"/>
                </a:tc>
                <a:tc>
                  <a:txBody>
                    <a:bodyPr/>
                    <a:lstStyle/>
                    <a:p>
                      <a:pPr algn="ctr"/>
                      <a:r>
                        <a:rPr lang="en-US" altLang="zh-CN" dirty="0"/>
                        <a:t>0.85</a:t>
                      </a:r>
                      <a:endParaRPr lang="zh-CN" altLang="en-US" dirty="0"/>
                    </a:p>
                  </a:txBody>
                  <a:tcPr anchor="ctr"/>
                </a:tc>
                <a:extLst>
                  <a:ext uri="{0D108BD9-81ED-4DB2-BD59-A6C34878D82A}">
                    <a16:rowId xmlns:a16="http://schemas.microsoft.com/office/drawing/2014/main" val="1856715927"/>
                  </a:ext>
                </a:extLst>
              </a:tr>
              <a:tr h="389081">
                <a:tc>
                  <a:txBody>
                    <a:bodyPr/>
                    <a:lstStyle/>
                    <a:p>
                      <a:pPr algn="ctr"/>
                      <a:r>
                        <a:rPr lang="en-US" altLang="zh-CN" dirty="0"/>
                        <a:t>20(EPOCH)</a:t>
                      </a:r>
                      <a:endParaRPr lang="zh-CN" altLang="en-US" dirty="0"/>
                    </a:p>
                  </a:txBody>
                  <a:tcPr anchor="ctr"/>
                </a:tc>
                <a:tc>
                  <a:txBody>
                    <a:bodyPr/>
                    <a:lstStyle/>
                    <a:p>
                      <a:pPr algn="ctr"/>
                      <a:r>
                        <a:rPr lang="en-US" altLang="zh-CN" dirty="0"/>
                        <a:t>0.25</a:t>
                      </a:r>
                      <a:endParaRPr lang="zh-CN" altLang="en-US" dirty="0"/>
                    </a:p>
                  </a:txBody>
                  <a:tcPr anchor="ctr"/>
                </a:tc>
                <a:tc>
                  <a:txBody>
                    <a:bodyPr/>
                    <a:lstStyle/>
                    <a:p>
                      <a:pPr algn="ctr"/>
                      <a:r>
                        <a:rPr lang="en-US" altLang="zh-CN" dirty="0"/>
                        <a:t>1.28</a:t>
                      </a:r>
                      <a:endParaRPr lang="zh-CN" altLang="en-US" dirty="0"/>
                    </a:p>
                  </a:txBody>
                  <a:tcPr anchor="ctr"/>
                </a:tc>
                <a:tc>
                  <a:txBody>
                    <a:bodyPr/>
                    <a:lstStyle/>
                    <a:p>
                      <a:pPr algn="ctr"/>
                      <a:r>
                        <a:rPr lang="en-US" altLang="zh-CN" dirty="0"/>
                        <a:t>0.95</a:t>
                      </a:r>
                      <a:endParaRPr lang="zh-CN" altLang="en-US" dirty="0"/>
                    </a:p>
                  </a:txBody>
                  <a:tcPr anchor="ctr"/>
                </a:tc>
                <a:tc>
                  <a:txBody>
                    <a:bodyPr/>
                    <a:lstStyle/>
                    <a:p>
                      <a:pPr algn="ctr"/>
                      <a:r>
                        <a:rPr lang="en-US" altLang="zh-CN" dirty="0"/>
                        <a:t>0.92</a:t>
                      </a:r>
                      <a:endParaRPr lang="zh-CN" altLang="en-US" dirty="0"/>
                    </a:p>
                  </a:txBody>
                  <a:tcPr anchor="ctr"/>
                </a:tc>
                <a:extLst>
                  <a:ext uri="{0D108BD9-81ED-4DB2-BD59-A6C34878D82A}">
                    <a16:rowId xmlns:a16="http://schemas.microsoft.com/office/drawing/2014/main" val="3974584742"/>
                  </a:ext>
                </a:extLst>
              </a:tr>
              <a:tr h="389081">
                <a:tc>
                  <a:txBody>
                    <a:bodyPr/>
                    <a:lstStyle/>
                    <a:p>
                      <a:pPr algn="ctr"/>
                      <a:r>
                        <a:rPr lang="en-US" altLang="zh-CN" dirty="0"/>
                        <a:t>30(EPOCH)</a:t>
                      </a:r>
                      <a:endParaRPr lang="zh-CN" altLang="en-US" dirty="0"/>
                    </a:p>
                  </a:txBody>
                  <a:tcPr anchor="ctr"/>
                </a:tc>
                <a:tc>
                  <a:txBody>
                    <a:bodyPr/>
                    <a:lstStyle/>
                    <a:p>
                      <a:pPr algn="ctr"/>
                      <a:r>
                        <a:rPr lang="en-US" altLang="zh-CN" dirty="0"/>
                        <a:t>0.15</a:t>
                      </a:r>
                      <a:endParaRPr lang="zh-CN" altLang="en-US" dirty="0"/>
                    </a:p>
                  </a:txBody>
                  <a:tcPr anchor="ctr"/>
                </a:tc>
                <a:tc>
                  <a:txBody>
                    <a:bodyPr/>
                    <a:lstStyle/>
                    <a:p>
                      <a:pPr algn="ctr"/>
                      <a:r>
                        <a:rPr lang="en-US" altLang="zh-CN" dirty="0"/>
                        <a:t>1.04</a:t>
                      </a:r>
                      <a:endParaRPr lang="zh-CN" altLang="en-US" dirty="0"/>
                    </a:p>
                  </a:txBody>
                  <a:tcPr anchor="ctr"/>
                </a:tc>
                <a:tc>
                  <a:txBody>
                    <a:bodyPr/>
                    <a:lstStyle/>
                    <a:p>
                      <a:pPr algn="ctr"/>
                      <a:r>
                        <a:rPr lang="en-US" altLang="zh-CN" dirty="0"/>
                        <a:t>0.95</a:t>
                      </a:r>
                      <a:endParaRPr lang="zh-CN" altLang="en-US" dirty="0"/>
                    </a:p>
                  </a:txBody>
                  <a:tcPr anchor="ctr"/>
                </a:tc>
                <a:tc>
                  <a:txBody>
                    <a:bodyPr/>
                    <a:lstStyle/>
                    <a:p>
                      <a:pPr algn="ctr"/>
                      <a:r>
                        <a:rPr lang="en-US" altLang="zh-CN" dirty="0"/>
                        <a:t>0.94</a:t>
                      </a:r>
                      <a:endParaRPr lang="zh-CN" altLang="en-US" dirty="0"/>
                    </a:p>
                  </a:txBody>
                  <a:tcPr anchor="ctr"/>
                </a:tc>
                <a:extLst>
                  <a:ext uri="{0D108BD9-81ED-4DB2-BD59-A6C34878D82A}">
                    <a16:rowId xmlns:a16="http://schemas.microsoft.com/office/drawing/2014/main" val="351943159"/>
                  </a:ext>
                </a:extLst>
              </a:tr>
              <a:tr h="389081">
                <a:tc>
                  <a:txBody>
                    <a:bodyPr/>
                    <a:lstStyle/>
                    <a:p>
                      <a:pPr algn="ctr"/>
                      <a:r>
                        <a:rPr lang="en-US" altLang="zh-CN" dirty="0"/>
                        <a:t>40(EPOCH)</a:t>
                      </a:r>
                      <a:endParaRPr lang="zh-CN" altLang="en-US" dirty="0"/>
                    </a:p>
                  </a:txBody>
                  <a:tcPr anchor="ctr"/>
                </a:tc>
                <a:tc>
                  <a:txBody>
                    <a:bodyPr/>
                    <a:lstStyle/>
                    <a:p>
                      <a:pPr algn="ctr"/>
                      <a:r>
                        <a:rPr lang="en-US" altLang="zh-CN" dirty="0"/>
                        <a:t>0.13</a:t>
                      </a:r>
                      <a:endParaRPr lang="zh-CN" altLang="en-US" dirty="0"/>
                    </a:p>
                  </a:txBody>
                  <a:tcPr anchor="ctr"/>
                </a:tc>
                <a:tc>
                  <a:txBody>
                    <a:bodyPr/>
                    <a:lstStyle/>
                    <a:p>
                      <a:pPr algn="ctr"/>
                      <a:r>
                        <a:rPr lang="en-US" altLang="zh-CN" dirty="0"/>
                        <a:t>0.93</a:t>
                      </a:r>
                      <a:endParaRPr lang="zh-CN" altLang="en-US" dirty="0"/>
                    </a:p>
                  </a:txBody>
                  <a:tcPr anchor="ctr"/>
                </a:tc>
                <a:tc>
                  <a:txBody>
                    <a:bodyPr/>
                    <a:lstStyle/>
                    <a:p>
                      <a:pPr algn="ctr"/>
                      <a:r>
                        <a:rPr lang="en-US" altLang="zh-CN" dirty="0"/>
                        <a:t>0.96</a:t>
                      </a:r>
                      <a:endParaRPr lang="zh-CN" altLang="en-US" dirty="0"/>
                    </a:p>
                  </a:txBody>
                  <a:tcPr anchor="ctr"/>
                </a:tc>
                <a:tc>
                  <a:txBody>
                    <a:bodyPr/>
                    <a:lstStyle/>
                    <a:p>
                      <a:pPr algn="ctr"/>
                      <a:r>
                        <a:rPr lang="en-US" altLang="zh-CN" dirty="0"/>
                        <a:t>0.94</a:t>
                      </a:r>
                      <a:endParaRPr lang="zh-CN" altLang="en-US" dirty="0"/>
                    </a:p>
                  </a:txBody>
                  <a:tcPr anchor="ctr"/>
                </a:tc>
                <a:extLst>
                  <a:ext uri="{0D108BD9-81ED-4DB2-BD59-A6C34878D82A}">
                    <a16:rowId xmlns:a16="http://schemas.microsoft.com/office/drawing/2014/main" val="2285020853"/>
                  </a:ext>
                </a:extLst>
              </a:tr>
              <a:tr h="389081">
                <a:tc>
                  <a:txBody>
                    <a:bodyPr/>
                    <a:lstStyle/>
                    <a:p>
                      <a:pPr algn="ctr"/>
                      <a:r>
                        <a:rPr lang="en-US" altLang="zh-CN" dirty="0"/>
                        <a:t>50(EPOCH)</a:t>
                      </a:r>
                      <a:endParaRPr lang="zh-CN" altLang="en-US" dirty="0"/>
                    </a:p>
                  </a:txBody>
                  <a:tcPr anchor="ctr"/>
                </a:tc>
                <a:tc>
                  <a:txBody>
                    <a:bodyPr/>
                    <a:lstStyle/>
                    <a:p>
                      <a:pPr algn="ctr"/>
                      <a:r>
                        <a:rPr lang="en-US" altLang="zh-CN" dirty="0"/>
                        <a:t>0.13</a:t>
                      </a:r>
                      <a:endParaRPr lang="zh-CN" altLang="en-US" dirty="0"/>
                    </a:p>
                  </a:txBody>
                  <a:tcPr anchor="ctr"/>
                </a:tc>
                <a:tc>
                  <a:txBody>
                    <a:bodyPr/>
                    <a:lstStyle/>
                    <a:p>
                      <a:pPr algn="ctr"/>
                      <a:r>
                        <a:rPr lang="en-US" altLang="zh-CN" dirty="0"/>
                        <a:t>0.83</a:t>
                      </a:r>
                      <a:endParaRPr lang="zh-CN" altLang="en-US" dirty="0"/>
                    </a:p>
                  </a:txBody>
                  <a:tcPr anchor="ctr"/>
                </a:tc>
                <a:tc>
                  <a:txBody>
                    <a:bodyPr/>
                    <a:lstStyle/>
                    <a:p>
                      <a:pPr algn="ctr"/>
                      <a:r>
                        <a:rPr lang="en-US" altLang="zh-CN" dirty="0"/>
                        <a:t>0.96</a:t>
                      </a:r>
                      <a:endParaRPr lang="zh-CN" altLang="en-US" dirty="0"/>
                    </a:p>
                  </a:txBody>
                  <a:tcPr anchor="ctr"/>
                </a:tc>
                <a:tc>
                  <a:txBody>
                    <a:bodyPr/>
                    <a:lstStyle/>
                    <a:p>
                      <a:pPr algn="ctr"/>
                      <a:r>
                        <a:rPr lang="en-US" altLang="zh-CN" dirty="0"/>
                        <a:t>0.96</a:t>
                      </a:r>
                      <a:endParaRPr lang="zh-CN" altLang="en-US" dirty="0"/>
                    </a:p>
                  </a:txBody>
                  <a:tcPr anchor="ctr"/>
                </a:tc>
                <a:extLst>
                  <a:ext uri="{0D108BD9-81ED-4DB2-BD59-A6C34878D82A}">
                    <a16:rowId xmlns:a16="http://schemas.microsoft.com/office/drawing/2014/main" val="2580430523"/>
                  </a:ext>
                </a:extLst>
              </a:tr>
              <a:tr h="671565">
                <a:tc>
                  <a:txBody>
                    <a:bodyPr/>
                    <a:lstStyle/>
                    <a:p>
                      <a:pPr algn="ctr"/>
                      <a:r>
                        <a:rPr lang="en-US" altLang="zh-CN" dirty="0"/>
                        <a:t>BEST EPOPOCH</a:t>
                      </a:r>
                      <a:endParaRPr lang="zh-CN" altLang="en-US" dirty="0"/>
                    </a:p>
                  </a:txBody>
                  <a:tcPr anchor="ctr"/>
                </a:tc>
                <a:tc gridSpan="2">
                  <a:txBody>
                    <a:bodyPr/>
                    <a:lstStyle/>
                    <a:p>
                      <a:pPr algn="ctr"/>
                      <a:r>
                        <a:rPr lang="en-US" altLang="zh-CN" dirty="0"/>
                        <a:t>GCN</a:t>
                      </a:r>
                      <a:r>
                        <a:rPr lang="zh-CN" altLang="en-US" dirty="0"/>
                        <a:t> </a:t>
                      </a:r>
                      <a:r>
                        <a:rPr lang="en-US" altLang="zh-CN" dirty="0"/>
                        <a:t>performs best in 26epoch</a:t>
                      </a:r>
                      <a:r>
                        <a:rPr lang="zh-CN" altLang="en-US" dirty="0"/>
                        <a:t>，</a:t>
                      </a:r>
                      <a:r>
                        <a:rPr lang="en-US" altLang="zh-CN" dirty="0"/>
                        <a:t>acc=0.97</a:t>
                      </a:r>
                      <a:endParaRPr lang="zh-CN" altLang="en-US" dirty="0"/>
                    </a:p>
                  </a:txBody>
                  <a:tcPr anchor="ctr"/>
                </a:tc>
                <a:tc hMerge="1">
                  <a:txBody>
                    <a:bodyPr/>
                    <a:lstStyle/>
                    <a:p>
                      <a:endParaRPr lang="zh-CN" altLang="en-US" dirty="0"/>
                    </a:p>
                  </a:txBody>
                  <a:tcPr/>
                </a:tc>
                <a:tc grid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dirty="0"/>
                        <a:t>GAT</a:t>
                      </a:r>
                      <a:r>
                        <a:rPr lang="zh-CN" altLang="en-US" dirty="0"/>
                        <a:t> </a:t>
                      </a:r>
                      <a:r>
                        <a:rPr lang="en-US" altLang="zh-CN" dirty="0"/>
                        <a:t>performs best in 48epoch</a:t>
                      </a:r>
                      <a:r>
                        <a:rPr lang="zh-CN" altLang="en-US" dirty="0"/>
                        <a:t>，</a:t>
                      </a:r>
                      <a:r>
                        <a:rPr lang="en-US" altLang="zh-CN" dirty="0"/>
                        <a:t>acc=0.96</a:t>
                      </a:r>
                      <a:endParaRPr lang="zh-CN" altLang="en-US" dirty="0"/>
                    </a:p>
                  </a:txBody>
                  <a:tcPr anchor="ctr"/>
                </a:tc>
                <a:tc hMerge="1">
                  <a:txBody>
                    <a:bodyPr/>
                    <a:lstStyle/>
                    <a:p>
                      <a:endParaRPr lang="zh-CN" altLang="en-US" dirty="0"/>
                    </a:p>
                  </a:txBody>
                  <a:tcPr/>
                </a:tc>
                <a:extLst>
                  <a:ext uri="{0D108BD9-81ED-4DB2-BD59-A6C34878D82A}">
                    <a16:rowId xmlns:a16="http://schemas.microsoft.com/office/drawing/2014/main" val="3343446128"/>
                  </a:ext>
                </a:extLst>
              </a:tr>
            </a:tbl>
          </a:graphicData>
        </a:graphic>
      </p:graphicFrame>
      <p:sp>
        <p:nvSpPr>
          <p:cNvPr id="12" name="文本框 11">
            <a:extLst>
              <a:ext uri="{FF2B5EF4-FFF2-40B4-BE49-F238E27FC236}">
                <a16:creationId xmlns:a16="http://schemas.microsoft.com/office/drawing/2014/main" id="{01F7B2DA-B285-7993-C870-D284615A5FEC}"/>
              </a:ext>
            </a:extLst>
          </p:cNvPr>
          <p:cNvSpPr txBox="1"/>
          <p:nvPr/>
        </p:nvSpPr>
        <p:spPr>
          <a:xfrm>
            <a:off x="1150570" y="1186903"/>
            <a:ext cx="3465880" cy="461665"/>
          </a:xfrm>
          <a:prstGeom prst="rect">
            <a:avLst/>
          </a:prstGeom>
          <a:noFill/>
        </p:spPr>
        <p:txBody>
          <a:bodyPr wrap="square" rtlCol="0">
            <a:spAutoFit/>
          </a:bodyPr>
          <a:lstStyle/>
          <a:p>
            <a:r>
              <a:rPr lang="en-US" altLang="zh-CN" sz="2400" dirty="0"/>
              <a:t>Facebook dataset</a:t>
            </a:r>
            <a:endParaRPr lang="zh-CN" altLang="en-US" sz="2400" dirty="0"/>
          </a:p>
        </p:txBody>
      </p:sp>
    </p:spTree>
    <p:extLst>
      <p:ext uri="{BB962C8B-B14F-4D97-AF65-F5344CB8AC3E}">
        <p14:creationId xmlns:p14="http://schemas.microsoft.com/office/powerpoint/2010/main" val="3250296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23F9E-7FAA-9447-917F-4632930BDD1A}"/>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32412017-659C-21BF-153A-63AEB41F94BB}"/>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BF8E8D38-E17B-13E2-C8D1-6DB84AFBB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0" y="0"/>
            <a:ext cx="1482448" cy="1479808"/>
          </a:xfrm>
          <a:prstGeom prst="rect">
            <a:avLst/>
          </a:prstGeom>
        </p:spPr>
      </p:pic>
      <p:sp>
        <p:nvSpPr>
          <p:cNvPr id="7" name="iš1íḍè">
            <a:extLst>
              <a:ext uri="{FF2B5EF4-FFF2-40B4-BE49-F238E27FC236}">
                <a16:creationId xmlns:a16="http://schemas.microsoft.com/office/drawing/2014/main" id="{CF96D621-F5BA-29AF-922E-1A90F7939B0D}"/>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500" b="1" i="0" u="none" strike="noStrike" kern="1200" cap="none" spc="300" normalizeH="0" baseline="0" noProof="0" dirty="0">
                <a:ln>
                  <a:noFill/>
                </a:ln>
                <a:solidFill>
                  <a:srgbClr val="0070C0"/>
                </a:solidFill>
                <a:effectLst/>
                <a:uLnTx/>
                <a:uFillTx/>
                <a:latin typeface="Arial"/>
                <a:ea typeface="微软雅黑"/>
                <a:cs typeface="+mn-cs"/>
              </a:rPr>
              <a:t>      </a:t>
            </a: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509A8A68-F3B9-AB8B-5F73-FA5C61F38AF2}"/>
              </a:ext>
            </a:extLst>
          </p:cNvPr>
          <p:cNvSpPr>
            <a:spLocks noGrp="1"/>
          </p:cNvSpPr>
          <p:nvPr>
            <p:ph type="title"/>
          </p:nvPr>
        </p:nvSpPr>
        <p:spPr>
          <a:xfrm>
            <a:off x="669924" y="248192"/>
            <a:ext cx="10850563" cy="584563"/>
          </a:xfrm>
        </p:spPr>
        <p:txBody>
          <a:bodyPr/>
          <a:lstStyle/>
          <a:p>
            <a:r>
              <a:rPr lang="en-US" altLang="zh-CN" dirty="0">
                <a:solidFill>
                  <a:schemeClr val="bg1"/>
                </a:solidFill>
              </a:rPr>
              <a:t>Node classification</a:t>
            </a:r>
            <a:endParaRPr lang="zh-CN" altLang="en-US" dirty="0">
              <a:solidFill>
                <a:schemeClr val="bg1"/>
              </a:solidFill>
            </a:endParaRPr>
          </a:p>
        </p:txBody>
      </p:sp>
      <p:pic>
        <p:nvPicPr>
          <p:cNvPr id="4" name="图片 3">
            <a:extLst>
              <a:ext uri="{FF2B5EF4-FFF2-40B4-BE49-F238E27FC236}">
                <a16:creationId xmlns:a16="http://schemas.microsoft.com/office/drawing/2014/main" id="{6F644E1B-E8FC-7022-1448-89E0D70F898C}"/>
              </a:ext>
            </a:extLst>
          </p:cNvPr>
          <p:cNvPicPr>
            <a:picLocks noChangeAspect="1"/>
          </p:cNvPicPr>
          <p:nvPr/>
        </p:nvPicPr>
        <p:blipFill>
          <a:blip r:embed="rId3"/>
          <a:srcRect t="9551" r="715"/>
          <a:stretch/>
        </p:blipFill>
        <p:spPr>
          <a:xfrm>
            <a:off x="7002010" y="2076520"/>
            <a:ext cx="3807681" cy="3586850"/>
          </a:xfrm>
          <a:prstGeom prst="rect">
            <a:avLst/>
          </a:prstGeom>
        </p:spPr>
      </p:pic>
      <p:pic>
        <p:nvPicPr>
          <p:cNvPr id="8" name="图片 7">
            <a:extLst>
              <a:ext uri="{FF2B5EF4-FFF2-40B4-BE49-F238E27FC236}">
                <a16:creationId xmlns:a16="http://schemas.microsoft.com/office/drawing/2014/main" id="{240F8CAB-CEC5-4EE1-8FF2-924FB55F47E0}"/>
              </a:ext>
            </a:extLst>
          </p:cNvPr>
          <p:cNvPicPr>
            <a:picLocks noChangeAspect="1"/>
          </p:cNvPicPr>
          <p:nvPr/>
        </p:nvPicPr>
        <p:blipFill>
          <a:blip r:embed="rId4"/>
          <a:srcRect t="6405" r="1820"/>
          <a:stretch/>
        </p:blipFill>
        <p:spPr>
          <a:xfrm>
            <a:off x="1382309" y="2056101"/>
            <a:ext cx="3567522" cy="3491965"/>
          </a:xfrm>
          <a:prstGeom prst="rect">
            <a:avLst/>
          </a:prstGeom>
        </p:spPr>
      </p:pic>
      <p:sp>
        <p:nvSpPr>
          <p:cNvPr id="9" name="文本框 8">
            <a:extLst>
              <a:ext uri="{FF2B5EF4-FFF2-40B4-BE49-F238E27FC236}">
                <a16:creationId xmlns:a16="http://schemas.microsoft.com/office/drawing/2014/main" id="{46A01C92-DA80-5D8B-F57F-968CD5052572}"/>
              </a:ext>
            </a:extLst>
          </p:cNvPr>
          <p:cNvSpPr txBox="1"/>
          <p:nvPr/>
        </p:nvSpPr>
        <p:spPr>
          <a:xfrm>
            <a:off x="2757486" y="5650329"/>
            <a:ext cx="889313" cy="369332"/>
          </a:xfrm>
          <a:prstGeom prst="rect">
            <a:avLst/>
          </a:prstGeom>
          <a:noFill/>
        </p:spPr>
        <p:txBody>
          <a:bodyPr wrap="square" rtlCol="0">
            <a:spAutoFit/>
          </a:bodyPr>
          <a:lstStyle/>
          <a:p>
            <a:r>
              <a:rPr lang="en-US" altLang="zh-CN" dirty="0"/>
              <a:t>GCN</a:t>
            </a:r>
            <a:endParaRPr lang="zh-CN" altLang="en-US" dirty="0"/>
          </a:p>
        </p:txBody>
      </p:sp>
      <p:sp>
        <p:nvSpPr>
          <p:cNvPr id="10" name="文本框 9">
            <a:extLst>
              <a:ext uri="{FF2B5EF4-FFF2-40B4-BE49-F238E27FC236}">
                <a16:creationId xmlns:a16="http://schemas.microsoft.com/office/drawing/2014/main" id="{540C1C1D-FF4E-A62C-0467-716B6C6DA438}"/>
              </a:ext>
            </a:extLst>
          </p:cNvPr>
          <p:cNvSpPr txBox="1"/>
          <p:nvPr/>
        </p:nvSpPr>
        <p:spPr>
          <a:xfrm>
            <a:off x="8736175" y="5678974"/>
            <a:ext cx="698339" cy="369332"/>
          </a:xfrm>
          <a:prstGeom prst="rect">
            <a:avLst/>
          </a:prstGeom>
          <a:noFill/>
        </p:spPr>
        <p:txBody>
          <a:bodyPr wrap="square" rtlCol="0">
            <a:spAutoFit/>
          </a:bodyPr>
          <a:lstStyle/>
          <a:p>
            <a:r>
              <a:rPr lang="en-US" altLang="zh-CN" dirty="0"/>
              <a:t>GAT</a:t>
            </a:r>
            <a:endParaRPr lang="zh-CN" altLang="en-US" dirty="0"/>
          </a:p>
        </p:txBody>
      </p:sp>
      <p:sp>
        <p:nvSpPr>
          <p:cNvPr id="13" name="文本框 12">
            <a:extLst>
              <a:ext uri="{FF2B5EF4-FFF2-40B4-BE49-F238E27FC236}">
                <a16:creationId xmlns:a16="http://schemas.microsoft.com/office/drawing/2014/main" id="{3EC6266D-1B6B-CB47-104E-FB71C142DD3F}"/>
              </a:ext>
            </a:extLst>
          </p:cNvPr>
          <p:cNvSpPr txBox="1"/>
          <p:nvPr/>
        </p:nvSpPr>
        <p:spPr>
          <a:xfrm>
            <a:off x="1115608" y="1297926"/>
            <a:ext cx="2459441" cy="369332"/>
          </a:xfrm>
          <a:prstGeom prst="rect">
            <a:avLst/>
          </a:prstGeom>
          <a:noFill/>
        </p:spPr>
        <p:txBody>
          <a:bodyPr wrap="square" rtlCol="0">
            <a:spAutoFit/>
          </a:bodyPr>
          <a:lstStyle/>
          <a:p>
            <a:r>
              <a:rPr lang="en-US" altLang="zh-CN" dirty="0"/>
              <a:t>Classification results</a:t>
            </a:r>
            <a:endParaRPr lang="zh-CN" altLang="en-US" dirty="0"/>
          </a:p>
        </p:txBody>
      </p:sp>
    </p:spTree>
    <p:extLst>
      <p:ext uri="{BB962C8B-B14F-4D97-AF65-F5344CB8AC3E}">
        <p14:creationId xmlns:p14="http://schemas.microsoft.com/office/powerpoint/2010/main" val="497385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ṡḻîdê">
            <a:extLst>
              <a:ext uri="{FF2B5EF4-FFF2-40B4-BE49-F238E27FC236}">
                <a16:creationId xmlns:a16="http://schemas.microsoft.com/office/drawing/2014/main" id="{D10F98CC-A913-43A8-AFE3-9135929215CD}"/>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62682383-8B12-4D61-9EA0-778633B91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21F3A0F9-4FD0-4A71-A737-B90770FEF9CB}"/>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p:cNvSpPr>
            <a:spLocks noGrp="1"/>
          </p:cNvSpPr>
          <p:nvPr>
            <p:ph type="title"/>
          </p:nvPr>
        </p:nvSpPr>
        <p:spPr>
          <a:xfrm>
            <a:off x="669924" y="248192"/>
            <a:ext cx="10850563" cy="584563"/>
          </a:xfrm>
        </p:spPr>
        <p:txBody>
          <a:bodyPr/>
          <a:lstStyle/>
          <a:p>
            <a:r>
              <a:rPr lang="en-US" altLang="zh-CN" sz="2800" dirty="0">
                <a:solidFill>
                  <a:schemeClr val="bg1"/>
                </a:solidFill>
                <a:latin typeface="Times New Roman" panose="02020603050405020304" pitchFamily="18" charset="0"/>
                <a:cs typeface="Times New Roman" panose="02020603050405020304" pitchFamily="18" charset="0"/>
              </a:rPr>
              <a:t>Ego-Facebook Dataset</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841803BE-FED1-EB10-DD52-7C1D717B340F}"/>
              </a:ext>
            </a:extLst>
          </p:cNvPr>
          <p:cNvGraphicFramePr>
            <a:graphicFrameLocks/>
          </p:cNvGraphicFramePr>
          <p:nvPr/>
        </p:nvGraphicFramePr>
        <p:xfrm>
          <a:off x="6934200" y="1187239"/>
          <a:ext cx="4586287" cy="3473292"/>
        </p:xfrm>
        <a:graphic>
          <a:graphicData uri="http://schemas.openxmlformats.org/drawingml/2006/table">
            <a:tbl>
              <a:tblPr firstRow="1" bandRow="1">
                <a:tableStyleId>{7E9639D4-E3E2-4D34-9284-5A2195B3D0D7}</a:tableStyleId>
              </a:tblPr>
              <a:tblGrid>
                <a:gridCol w="3321693">
                  <a:extLst>
                    <a:ext uri="{9D8B030D-6E8A-4147-A177-3AD203B41FA5}">
                      <a16:colId xmlns:a16="http://schemas.microsoft.com/office/drawing/2014/main" val="3854281048"/>
                    </a:ext>
                  </a:extLst>
                </a:gridCol>
                <a:gridCol w="1264594">
                  <a:extLst>
                    <a:ext uri="{9D8B030D-6E8A-4147-A177-3AD203B41FA5}">
                      <a16:colId xmlns:a16="http://schemas.microsoft.com/office/drawing/2014/main" val="2151612580"/>
                    </a:ext>
                  </a:extLst>
                </a:gridCol>
              </a:tblGrid>
              <a:tr h="355497">
                <a:tc gridSpan="2">
                  <a:txBody>
                    <a:bodyPr/>
                    <a:lstStyle/>
                    <a:p>
                      <a:pPr algn="l"/>
                      <a:r>
                        <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rPr>
                        <a:t>Dataset</a:t>
                      </a:r>
                      <a:r>
                        <a:rPr lang="en-US" sz="2000" b="1" dirty="0">
                          <a:ln>
                            <a:noFill/>
                          </a:ln>
                          <a:solidFill>
                            <a:srgbClr val="000000"/>
                          </a:solidFill>
                          <a:effectLst/>
                          <a:latin typeface="Times New Roman" panose="02020603050405020304" pitchFamily="18" charset="0"/>
                          <a:cs typeface="Times New Roman" panose="02020603050405020304" pitchFamily="18" charset="0"/>
                        </a:rPr>
                        <a:t> statistics</a:t>
                      </a:r>
                      <a:endParaRPr lang="en-US" sz="2000" b="1" i="0" dirty="0">
                        <a:ln>
                          <a:noFill/>
                        </a:ln>
                        <a:solidFill>
                          <a:srgbClr val="000000"/>
                        </a:solidFill>
                        <a:effectLst/>
                        <a:latin typeface="Times New Roman" panose="02020603050405020304" pitchFamily="18" charset="0"/>
                        <a:cs typeface="Times New Roman" panose="02020603050405020304" pitchFamily="18" charset="0"/>
                      </a:endParaRPr>
                    </a:p>
                  </a:txBody>
                  <a:tcPr marL="73323" marR="73323" marT="36662" marB="36662" anchor="ctr">
                    <a:lnL w="6350" cap="flat" cmpd="sng" algn="ctr">
                      <a:solidFill>
                        <a:srgbClr val="B9D7EA"/>
                      </a:solidFill>
                      <a:prstDash val="solid"/>
                      <a:miter lim="800000"/>
                    </a:lnL>
                    <a:lnR w="6350" cap="flat" cmpd="sng" algn="ctr">
                      <a:solidFill>
                        <a:srgbClr val="B9D7EA"/>
                      </a:solidFill>
                      <a:prstDash val="solid"/>
                      <a:miter lim="800000"/>
                    </a:lnR>
                    <a:lnT w="6350" cap="flat" cmpd="sng" algn="ctr">
                      <a:solidFill>
                        <a:srgbClr val="B9D7EA"/>
                      </a:solidFill>
                      <a:prstDash val="solid"/>
                      <a:miter lim="800000"/>
                    </a:lnT>
                    <a:lnB w="6350" cap="flat" cmpd="sng" algn="ctr">
                      <a:solidFill>
                        <a:srgbClr val="B9D7EA"/>
                      </a:solidFill>
                      <a:prstDash val="solid"/>
                      <a:miter lim="800000"/>
                    </a:lnB>
                    <a:solidFill>
                      <a:srgbClr val="B9D7EA"/>
                    </a:solidFill>
                  </a:tcPr>
                </a:tc>
                <a:tc hMerge="1">
                  <a:txBody>
                    <a:bodyPr/>
                    <a:lstStyle/>
                    <a:p>
                      <a:endParaRPr lang="zh-CN" altLang="en-US"/>
                    </a:p>
                  </a:txBody>
                  <a:tcPr/>
                </a:tc>
                <a:extLst>
                  <a:ext uri="{0D108BD9-81ED-4DB2-BD59-A6C34878D82A}">
                    <a16:rowId xmlns:a16="http://schemas.microsoft.com/office/drawing/2014/main" val="2658316609"/>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Nodes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B9D7EA"/>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a:ln>
                            <a:solidFill>
                              <a:schemeClr val="accent1"/>
                            </a:solidFill>
                          </a:ln>
                          <a:solidFill>
                            <a:srgbClr val="000000"/>
                          </a:solidFill>
                          <a:effectLst/>
                        </a:rPr>
                        <a:t>4039</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B9D7EA"/>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645472260"/>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Edges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88234</a:t>
                      </a:r>
                    </a:p>
                  </a:txBody>
                  <a:tcPr marL="58658" marR="58658" marT="21998" marB="21998" anchor="ctr">
                    <a:lnL>
                      <a:solidFill>
                        <a:srgbClr val="D6E6F2"/>
                      </a:solidFill>
                      <a:prstDash val="solid"/>
                    </a:lnL>
                    <a:lnR w="6350" cap="flat" cmpd="sng" algn="ctr">
                      <a:solidFill>
                        <a:srgbClr val="FFFFFF"/>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FFFFF"/>
                    </a:solidFill>
                  </a:tcPr>
                </a:tc>
                <a:extLst>
                  <a:ext uri="{0D108BD9-81ED-4DB2-BD59-A6C34878D82A}">
                    <a16:rowId xmlns:a16="http://schemas.microsoft.com/office/drawing/2014/main" val="1629504228"/>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Number of triangles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1612010</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780041195"/>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Nodes in largest WCC/SCC</a:t>
                      </a: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4039</a:t>
                      </a: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2903070375"/>
                  </a:ext>
                </a:extLst>
              </a:tr>
              <a:tr h="333367">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Edges in largest WCC/SCC</a:t>
                      </a: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88234</a:t>
                      </a: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2086668197"/>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Fraction of closed triangles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0.2647</a:t>
                      </a:r>
                    </a:p>
                  </a:txBody>
                  <a:tcPr marL="58658" marR="58658" marT="21998" marB="21998" anchor="ctr">
                    <a:lnL>
                      <a:solidFill>
                        <a:srgbClr val="D6E6F2"/>
                      </a:solidFill>
                      <a:prstDash val="solid"/>
                    </a:lnL>
                    <a:lnR w="6350" cap="flat" cmpd="sng" algn="ctr">
                      <a:solidFill>
                        <a:srgbClr val="FFFFFF"/>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FFFFF"/>
                    </a:solidFill>
                  </a:tcPr>
                </a:tc>
                <a:extLst>
                  <a:ext uri="{0D108BD9-81ED-4DB2-BD59-A6C34878D82A}">
                    <a16:rowId xmlns:a16="http://schemas.microsoft.com/office/drawing/2014/main" val="4272148355"/>
                  </a:ext>
                </a:extLst>
              </a:tr>
              <a:tr h="592135">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Diameter (longest shortest path)</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B9D7EA"/>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8</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DDDDDD"/>
                      </a:solidFill>
                      <a:prstDash val="solid"/>
                      <a:miter lim="800000"/>
                    </a:lnT>
                    <a:lnB w="6350" cap="flat" cmpd="sng" algn="ctr">
                      <a:solidFill>
                        <a:srgbClr val="B9D7EA"/>
                      </a:solidFill>
                      <a:prstDash val="solid"/>
                      <a:miter lim="800000"/>
                    </a:lnB>
                    <a:solidFill>
                      <a:srgbClr val="F7FBFC"/>
                    </a:solidFill>
                  </a:tcPr>
                </a:tc>
                <a:extLst>
                  <a:ext uri="{0D108BD9-81ED-4DB2-BD59-A6C34878D82A}">
                    <a16:rowId xmlns:a16="http://schemas.microsoft.com/office/drawing/2014/main" val="788334970"/>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Average clustering coefficient</a:t>
                      </a:r>
                    </a:p>
                  </a:txBody>
                  <a:tcPr marL="58658" marR="58658" marT="21998" marB="21998" anchor="ctr">
                    <a:lnL w="6350" cap="flat" cmpd="sng" algn="ctr">
                      <a:solidFill>
                        <a:srgbClr val="B9D7EA"/>
                      </a:solidFill>
                      <a:prstDash val="solid"/>
                      <a:miter lim="800000"/>
                    </a:lnL>
                    <a:lnR>
                      <a:solidFill>
                        <a:srgbClr val="B9D7EA"/>
                      </a:solidFill>
                      <a:prstDash val="solid"/>
                    </a:lnR>
                    <a:lnT w="6350" cap="flat" cmpd="sng" algn="ctr">
                      <a:solidFill>
                        <a:srgbClr val="B9D7EA"/>
                      </a:solidFill>
                      <a:prstDash val="solid"/>
                      <a:miter lim="800000"/>
                    </a:lnT>
                    <a:lnB w="6350" cap="flat" cmpd="sng" algn="ctr">
                      <a:solidFill>
                        <a:srgbClr val="B9D7EA"/>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0.6055</a:t>
                      </a:r>
                    </a:p>
                  </a:txBody>
                  <a:tcPr marL="58658" marR="58658" marT="21998" marB="21998" anchor="ctr">
                    <a:lnL>
                      <a:solidFill>
                        <a:srgbClr val="B9D7EA"/>
                      </a:solidFill>
                      <a:prstDash val="solid"/>
                    </a:lnL>
                    <a:lnR w="6350" cap="flat" cmpd="sng" algn="ctr">
                      <a:solidFill>
                        <a:srgbClr val="B9D7EA"/>
                      </a:solidFill>
                      <a:prstDash val="solid"/>
                      <a:miter lim="800000"/>
                    </a:lnR>
                    <a:lnT w="6350" cap="flat" cmpd="sng" algn="ctr">
                      <a:solidFill>
                        <a:srgbClr val="B9D7EA"/>
                      </a:solidFill>
                      <a:prstDash val="solid"/>
                      <a:miter lim="800000"/>
                    </a:lnT>
                    <a:lnB w="6350" cap="flat" cmpd="sng" algn="ctr">
                      <a:solidFill>
                        <a:srgbClr val="B9D7EA"/>
                      </a:solidFill>
                      <a:prstDash val="solid"/>
                      <a:miter lim="800000"/>
                    </a:lnB>
                    <a:solidFill>
                      <a:schemeClr val="bg1"/>
                    </a:solidFill>
                  </a:tcPr>
                </a:tc>
                <a:extLst>
                  <a:ext uri="{0D108BD9-81ED-4DB2-BD59-A6C34878D82A}">
                    <a16:rowId xmlns:a16="http://schemas.microsoft.com/office/drawing/2014/main" val="2399035342"/>
                  </a:ext>
                </a:extLst>
              </a:tr>
            </a:tbl>
          </a:graphicData>
        </a:graphic>
      </p:graphicFrame>
      <p:pic>
        <p:nvPicPr>
          <p:cNvPr id="81" name="图片 80">
            <a:extLst>
              <a:ext uri="{FF2B5EF4-FFF2-40B4-BE49-F238E27FC236}">
                <a16:creationId xmlns:a16="http://schemas.microsoft.com/office/drawing/2014/main" id="{71525087-36E3-951C-19B0-6F90FA11E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605" y="1021613"/>
            <a:ext cx="5830170" cy="3717006"/>
          </a:xfrm>
          <a:prstGeom prst="rect">
            <a:avLst/>
          </a:prstGeom>
        </p:spPr>
      </p:pic>
      <p:sp>
        <p:nvSpPr>
          <p:cNvPr id="86" name="文本框 85">
            <a:extLst>
              <a:ext uri="{FF2B5EF4-FFF2-40B4-BE49-F238E27FC236}">
                <a16:creationId xmlns:a16="http://schemas.microsoft.com/office/drawing/2014/main" id="{31694EB3-D4AB-502F-21F0-83D32D3133B7}"/>
              </a:ext>
            </a:extLst>
          </p:cNvPr>
          <p:cNvSpPr txBox="1"/>
          <p:nvPr/>
        </p:nvSpPr>
        <p:spPr>
          <a:xfrm>
            <a:off x="1019175" y="5127338"/>
            <a:ext cx="10363200"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The network has high clustering, strong connectivity, and many triangles, indicating dense relationships. Its small diameter shows short paths between nodes. These features make it well-suited for community detection and classification.</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2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0819B-F78C-66DD-1D88-2C0B413D9080}"/>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BB26D2E3-BC5B-5A41-AF73-E70679CBEDA9}"/>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0A6377F1-11F2-8B40-A99C-2C8CEA085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7ECD4E18-E6EC-A19A-8385-CDCF551D7353}"/>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5B4AC19C-069C-E960-5603-B15F0543FB40}"/>
              </a:ext>
            </a:extLst>
          </p:cNvPr>
          <p:cNvSpPr>
            <a:spLocks noGrp="1"/>
          </p:cNvSpPr>
          <p:nvPr>
            <p:ph type="title"/>
          </p:nvPr>
        </p:nvSpPr>
        <p:spPr>
          <a:xfrm>
            <a:off x="669924" y="248192"/>
            <a:ext cx="10850563" cy="584563"/>
          </a:xfrm>
        </p:spPr>
        <p:txBody>
          <a:bodyPr/>
          <a:lstStyle/>
          <a:p>
            <a:r>
              <a:rPr lang="en-US" altLang="zh-CN" sz="2800" dirty="0">
                <a:solidFill>
                  <a:schemeClr val="bg1"/>
                </a:solidFill>
                <a:latin typeface="Times New Roman" panose="02020603050405020304" pitchFamily="18" charset="0"/>
                <a:cs typeface="Times New Roman" panose="02020603050405020304" pitchFamily="18" charset="0"/>
              </a:rPr>
              <a:t>CORA Dataset</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Content Placeholder 3">
            <a:extLst>
              <a:ext uri="{FF2B5EF4-FFF2-40B4-BE49-F238E27FC236}">
                <a16:creationId xmlns:a16="http://schemas.microsoft.com/office/drawing/2014/main" id="{D34E21C9-F01F-F51E-9C5B-4B27109BDBA0}"/>
              </a:ext>
            </a:extLst>
          </p:cNvPr>
          <p:cNvGraphicFramePr>
            <a:graphicFrameLocks/>
          </p:cNvGraphicFramePr>
          <p:nvPr/>
        </p:nvGraphicFramePr>
        <p:xfrm>
          <a:off x="6988206" y="1479808"/>
          <a:ext cx="4586287" cy="1773308"/>
        </p:xfrm>
        <a:graphic>
          <a:graphicData uri="http://schemas.openxmlformats.org/drawingml/2006/table">
            <a:tbl>
              <a:tblPr firstRow="1" bandRow="1">
                <a:tableStyleId>{7E9639D4-E3E2-4D34-9284-5A2195B3D0D7}</a:tableStyleId>
              </a:tblPr>
              <a:tblGrid>
                <a:gridCol w="3321693">
                  <a:extLst>
                    <a:ext uri="{9D8B030D-6E8A-4147-A177-3AD203B41FA5}">
                      <a16:colId xmlns:a16="http://schemas.microsoft.com/office/drawing/2014/main" val="3854281048"/>
                    </a:ext>
                  </a:extLst>
                </a:gridCol>
                <a:gridCol w="1264594">
                  <a:extLst>
                    <a:ext uri="{9D8B030D-6E8A-4147-A177-3AD203B41FA5}">
                      <a16:colId xmlns:a16="http://schemas.microsoft.com/office/drawing/2014/main" val="2151612580"/>
                    </a:ext>
                  </a:extLst>
                </a:gridCol>
              </a:tblGrid>
              <a:tr h="355497">
                <a:tc gridSpan="2">
                  <a:txBody>
                    <a:bodyPr/>
                    <a:lstStyle/>
                    <a:p>
                      <a:pPr algn="l"/>
                      <a:r>
                        <a:rPr lang="en-US" sz="2000" b="1" kern="1200" dirty="0">
                          <a:ln>
                            <a:noFill/>
                          </a:ln>
                          <a:solidFill>
                            <a:srgbClr val="000000"/>
                          </a:solidFill>
                          <a:effectLst/>
                          <a:latin typeface="Times New Roman" panose="02020603050405020304" pitchFamily="18" charset="0"/>
                          <a:ea typeface="+mn-ea"/>
                          <a:cs typeface="Times New Roman" panose="02020603050405020304" pitchFamily="18" charset="0"/>
                        </a:rPr>
                        <a:t>Dataset</a:t>
                      </a:r>
                      <a:r>
                        <a:rPr lang="en-US" sz="2000" b="1" dirty="0">
                          <a:ln>
                            <a:noFill/>
                          </a:ln>
                          <a:solidFill>
                            <a:srgbClr val="000000"/>
                          </a:solidFill>
                          <a:effectLst/>
                          <a:latin typeface="Times New Roman" panose="02020603050405020304" pitchFamily="18" charset="0"/>
                          <a:cs typeface="Times New Roman" panose="02020603050405020304" pitchFamily="18" charset="0"/>
                        </a:rPr>
                        <a:t> statistics</a:t>
                      </a:r>
                      <a:endParaRPr lang="en-US" sz="2000" b="1" i="0" dirty="0">
                        <a:ln>
                          <a:noFill/>
                        </a:ln>
                        <a:solidFill>
                          <a:srgbClr val="000000"/>
                        </a:solidFill>
                        <a:effectLst/>
                        <a:latin typeface="Times New Roman" panose="02020603050405020304" pitchFamily="18" charset="0"/>
                        <a:cs typeface="Times New Roman" panose="02020603050405020304" pitchFamily="18" charset="0"/>
                      </a:endParaRPr>
                    </a:p>
                  </a:txBody>
                  <a:tcPr marL="73323" marR="73323" marT="36662" marB="36662" anchor="ctr">
                    <a:lnL w="6350" cap="flat" cmpd="sng" algn="ctr">
                      <a:solidFill>
                        <a:srgbClr val="B9D7EA"/>
                      </a:solidFill>
                      <a:prstDash val="solid"/>
                      <a:miter lim="800000"/>
                    </a:lnL>
                    <a:lnR w="6350" cap="flat" cmpd="sng" algn="ctr">
                      <a:solidFill>
                        <a:srgbClr val="B9D7EA"/>
                      </a:solidFill>
                      <a:prstDash val="solid"/>
                      <a:miter lim="800000"/>
                    </a:lnR>
                    <a:lnT w="6350" cap="flat" cmpd="sng" algn="ctr">
                      <a:solidFill>
                        <a:srgbClr val="B9D7EA"/>
                      </a:solidFill>
                      <a:prstDash val="solid"/>
                      <a:miter lim="800000"/>
                    </a:lnT>
                    <a:lnB w="6350" cap="flat" cmpd="sng" algn="ctr">
                      <a:solidFill>
                        <a:srgbClr val="B9D7EA"/>
                      </a:solidFill>
                      <a:prstDash val="solid"/>
                      <a:miter lim="800000"/>
                    </a:lnB>
                    <a:solidFill>
                      <a:srgbClr val="B9D7EA"/>
                    </a:solidFill>
                  </a:tcPr>
                </a:tc>
                <a:tc hMerge="1">
                  <a:txBody>
                    <a:bodyPr/>
                    <a:lstStyle/>
                    <a:p>
                      <a:endParaRPr lang="zh-CN" altLang="en-US"/>
                    </a:p>
                  </a:txBody>
                  <a:tcPr/>
                </a:tc>
                <a:extLst>
                  <a:ext uri="{0D108BD9-81ED-4DB2-BD59-A6C34878D82A}">
                    <a16:rowId xmlns:a16="http://schemas.microsoft.com/office/drawing/2014/main" val="2658316609"/>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Nodes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B9D7EA"/>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2708</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B9D7EA"/>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1645472260"/>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Edges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5429</a:t>
                      </a:r>
                    </a:p>
                  </a:txBody>
                  <a:tcPr marL="58658" marR="58658" marT="21998" marB="21998" anchor="ctr">
                    <a:lnL>
                      <a:solidFill>
                        <a:srgbClr val="D6E6F2"/>
                      </a:solidFill>
                      <a:prstDash val="solid"/>
                    </a:lnL>
                    <a:lnR w="6350" cap="flat" cmpd="sng" algn="ctr">
                      <a:solidFill>
                        <a:srgbClr val="FFFFFF"/>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FFFFF"/>
                    </a:solidFill>
                  </a:tcPr>
                </a:tc>
                <a:extLst>
                  <a:ext uri="{0D108BD9-81ED-4DB2-BD59-A6C34878D82A}">
                    <a16:rowId xmlns:a16="http://schemas.microsoft.com/office/drawing/2014/main" val="1629504228"/>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Number of features</a:t>
                      </a:r>
                    </a:p>
                  </a:txBody>
                  <a:tcPr marL="58658" marR="58658" marT="21998" marB="21998" anchor="ctr">
                    <a:lnL w="6350" cap="flat" cmpd="sng" algn="ctr">
                      <a:solidFill>
                        <a:srgbClr val="D6E6F2"/>
                      </a:solidFill>
                      <a:prstDash val="solid"/>
                      <a:miter lim="800000"/>
                    </a:lnL>
                    <a:lnR>
                      <a:solidFill>
                        <a:srgbClr val="D6E6F2"/>
                      </a:solidFill>
                      <a:prstDash val="solid"/>
                    </a:lnR>
                    <a:lnT w="6350" cap="flat" cmpd="sng" algn="ctr">
                      <a:solidFill>
                        <a:srgbClr val="DDDDDD"/>
                      </a:solidFill>
                      <a:prstDash val="solid"/>
                      <a:miter lim="800000"/>
                    </a:lnT>
                    <a:lnB w="6350" cap="flat" cmpd="sng" algn="ctr">
                      <a:solidFill>
                        <a:srgbClr val="DDDDDD"/>
                      </a:solidFill>
                      <a:prstDash val="solid"/>
                      <a:miter lim="800000"/>
                    </a:lnB>
                    <a:solidFill>
                      <a:srgbClr val="D6E6F2"/>
                    </a:solidFill>
                  </a:tcPr>
                </a:tc>
                <a:tc>
                  <a:txBody>
                    <a:bodyPr/>
                    <a:lstStyle/>
                    <a:p>
                      <a:r>
                        <a:rPr lang="en-US" altLang="zh-CN" sz="2000" dirty="0">
                          <a:ln>
                            <a:solidFill>
                              <a:schemeClr val="accent1"/>
                            </a:solidFill>
                          </a:ln>
                          <a:solidFill>
                            <a:srgbClr val="000000"/>
                          </a:solidFill>
                          <a:effectLst/>
                        </a:rPr>
                        <a:t>1433</a:t>
                      </a:r>
                    </a:p>
                  </a:txBody>
                  <a:tcPr marL="58658" marR="58658" marT="21998" marB="21998" anchor="ctr">
                    <a:lnL>
                      <a:solidFill>
                        <a:srgbClr val="D6E6F2"/>
                      </a:solidFill>
                      <a:prstDash val="solid"/>
                    </a:lnL>
                    <a:lnR w="6350" cap="flat" cmpd="sng" algn="ctr">
                      <a:solidFill>
                        <a:srgbClr val="F7FBFC"/>
                      </a:solidFill>
                      <a:prstDash val="solid"/>
                      <a:miter lim="800000"/>
                    </a:lnR>
                    <a:lnT w="6350" cap="flat" cmpd="sng" algn="ctr">
                      <a:solidFill>
                        <a:srgbClr val="DDDDDD"/>
                      </a:solidFill>
                      <a:prstDash val="solid"/>
                      <a:miter lim="800000"/>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780041195"/>
                  </a:ext>
                </a:extLst>
              </a:tr>
              <a:tr h="333367">
                <a:tc>
                  <a:txBody>
                    <a:bodyPr/>
                    <a:lstStyle/>
                    <a:p>
                      <a:r>
                        <a:rPr lang="en-US" sz="2000" b="0" dirty="0">
                          <a:ln>
                            <a:solidFill>
                              <a:schemeClr val="accent1"/>
                            </a:solidFill>
                          </a:ln>
                          <a:solidFill>
                            <a:srgbClr val="000000"/>
                          </a:solidFill>
                          <a:effectLst/>
                          <a:latin typeface="Times New Roman" panose="02020603050405020304" pitchFamily="18" charset="0"/>
                          <a:cs typeface="Times New Roman" panose="02020603050405020304" pitchFamily="18" charset="0"/>
                        </a:rPr>
                        <a:t>Nodes Categories</a:t>
                      </a:r>
                    </a:p>
                  </a:txBody>
                  <a:tcPr marL="58658" marR="58658" marT="21998" marB="21998" anchor="ctr">
                    <a:lnL w="6350" cap="flat" cmpd="sng" algn="ctr">
                      <a:solidFill>
                        <a:srgbClr val="D6E6F2"/>
                      </a:solidFill>
                      <a:prstDash val="solid"/>
                      <a:miter lim="800000"/>
                    </a:lnL>
                    <a:lnR w="9525" cap="flat" cmpd="sng" algn="ctr">
                      <a:solidFill>
                        <a:srgbClr val="D6E6F2"/>
                      </a:solidFill>
                      <a:prstDash val="solid"/>
                      <a:round/>
                      <a:headEnd type="none" w="med" len="med"/>
                      <a:tailEnd type="none" w="med" len="med"/>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D6E6F2"/>
                    </a:solidFill>
                  </a:tcPr>
                </a:tc>
                <a:tc>
                  <a:txBody>
                    <a:bodyPr/>
                    <a:lstStyle/>
                    <a:p>
                      <a:pPr algn="l"/>
                      <a:r>
                        <a:rPr lang="en-US" altLang="zh-CN" sz="2000" dirty="0">
                          <a:ln>
                            <a:solidFill>
                              <a:schemeClr val="accent1"/>
                            </a:solidFill>
                          </a:ln>
                          <a:solidFill>
                            <a:srgbClr val="000000"/>
                          </a:solidFill>
                          <a:effectLst/>
                        </a:rPr>
                        <a:t>7</a:t>
                      </a:r>
                    </a:p>
                  </a:txBody>
                  <a:tcPr marL="58658" marR="58658" marT="21998" marB="21998" anchor="ctr">
                    <a:lnL w="9525" cap="flat" cmpd="sng" algn="ctr">
                      <a:solidFill>
                        <a:srgbClr val="D6E6F2"/>
                      </a:solidFill>
                      <a:prstDash val="solid"/>
                      <a:round/>
                      <a:headEnd type="none" w="med" len="med"/>
                      <a:tailEnd type="none" w="med" len="med"/>
                    </a:lnL>
                    <a:lnR w="6350" cap="flat" cmpd="sng" algn="ctr">
                      <a:solidFill>
                        <a:srgbClr val="F7FBFC"/>
                      </a:solidFill>
                      <a:prstDash val="solid"/>
                      <a:miter lim="800000"/>
                    </a:lnR>
                    <a:lnT w="6350" cap="flat" cmpd="sng" algn="ctr">
                      <a:solidFill>
                        <a:srgbClr val="DDDDDD"/>
                      </a:solidFill>
                      <a:prstDash val="solid"/>
                      <a:miter lim="800000"/>
                      <a:headEnd type="none" w="med" len="med"/>
                      <a:tailEnd type="none" w="med" len="med"/>
                    </a:lnT>
                    <a:lnB w="6350" cap="flat" cmpd="sng" algn="ctr">
                      <a:solidFill>
                        <a:srgbClr val="DDDDDD"/>
                      </a:solidFill>
                      <a:prstDash val="solid"/>
                      <a:miter lim="800000"/>
                    </a:lnB>
                    <a:solidFill>
                      <a:srgbClr val="F7FBFC"/>
                    </a:solidFill>
                  </a:tcPr>
                </a:tc>
                <a:extLst>
                  <a:ext uri="{0D108BD9-81ED-4DB2-BD59-A6C34878D82A}">
                    <a16:rowId xmlns:a16="http://schemas.microsoft.com/office/drawing/2014/main" val="2903070375"/>
                  </a:ext>
                </a:extLst>
              </a:tr>
            </a:tbl>
          </a:graphicData>
        </a:graphic>
      </p:graphicFrame>
      <p:sp>
        <p:nvSpPr>
          <p:cNvPr id="86" name="文本框 85">
            <a:extLst>
              <a:ext uri="{FF2B5EF4-FFF2-40B4-BE49-F238E27FC236}">
                <a16:creationId xmlns:a16="http://schemas.microsoft.com/office/drawing/2014/main" id="{D3168DB8-87AE-0D22-D38A-70FA6A17EB78}"/>
              </a:ext>
            </a:extLst>
          </p:cNvPr>
          <p:cNvSpPr txBox="1"/>
          <p:nvPr/>
        </p:nvSpPr>
        <p:spPr>
          <a:xfrm>
            <a:off x="1019175" y="4894452"/>
            <a:ext cx="10363200" cy="1631216"/>
          </a:xfrm>
          <a:prstGeom prst="rect">
            <a:avLst/>
          </a:prstGeom>
          <a:noFill/>
        </p:spPr>
        <p:txBody>
          <a:bodyPr wrap="square" rtlCol="0">
            <a:spAutoFit/>
          </a:bodyPr>
          <a:lstStyle/>
          <a:p>
            <a:r>
              <a:rPr lang="en-US" altLang="zh-CN" sz="2000" b="0" i="0" dirty="0">
                <a:effectLst/>
                <a:latin typeface="Times New Roman" panose="02020603050405020304" pitchFamily="18" charset="0"/>
                <a:cs typeface="Times New Roman" panose="02020603050405020304" pitchFamily="18" charset="0"/>
              </a:rPr>
              <a:t>The Cora dataset consists of 2708 scientific publications classified into one of seven classes. The citation network consists of 5429 links. Each publication in the dataset is described by a 0/1-valued word vector indicating the absence/presence of the corresponding word from the dictionary. The dictionary consists of 1433 unique words.</a:t>
            </a:r>
            <a:br>
              <a:rPr lang="en-US" altLang="zh-CN" sz="2000" dirty="0">
                <a:latin typeface="Times New Roman" panose="02020603050405020304" pitchFamily="18" charset="0"/>
                <a:cs typeface="Times New Roman" panose="02020603050405020304" pitchFamily="18" charset="0"/>
              </a:rPr>
            </a:b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68E57FD-0FC4-7642-8DEE-8A553A97F0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25" y="1242522"/>
            <a:ext cx="6325144" cy="3418009"/>
          </a:xfrm>
          <a:prstGeom prst="rect">
            <a:avLst/>
          </a:prstGeom>
        </p:spPr>
      </p:pic>
      <p:sp>
        <p:nvSpPr>
          <p:cNvPr id="10" name="文本框 9">
            <a:extLst>
              <a:ext uri="{FF2B5EF4-FFF2-40B4-BE49-F238E27FC236}">
                <a16:creationId xmlns:a16="http://schemas.microsoft.com/office/drawing/2014/main" id="{CD1428E5-091B-8AC0-EDFE-75192969B3B6}"/>
              </a:ext>
            </a:extLst>
          </p:cNvPr>
          <p:cNvSpPr txBox="1"/>
          <p:nvPr/>
        </p:nvSpPr>
        <p:spPr>
          <a:xfrm>
            <a:off x="6988206" y="3446351"/>
            <a:ext cx="4319262" cy="830997"/>
          </a:xfrm>
          <a:prstGeom prst="rect">
            <a:avLst/>
          </a:prstGeom>
          <a:noFill/>
        </p:spPr>
        <p:txBody>
          <a:bodyPr wrap="square" rtlCol="0">
            <a:spAutoFit/>
          </a:bodyPr>
          <a:lstStyle/>
          <a:p>
            <a:r>
              <a:rPr lang="en-US" altLang="zh-CN" sz="1600" b="1" dirty="0">
                <a:solidFill>
                  <a:srgbClr val="3B3B3B"/>
                </a:solidFill>
                <a:latin typeface="Times New Roman" panose="02020603050405020304" pitchFamily="18" charset="0"/>
                <a:cs typeface="Times New Roman" panose="02020603050405020304" pitchFamily="18" charset="0"/>
              </a:rPr>
              <a:t>Categories: </a:t>
            </a:r>
            <a:r>
              <a:rPr lang="en-US" altLang="zh-CN" sz="1600" b="0" i="0" dirty="0" err="1">
                <a:solidFill>
                  <a:srgbClr val="3B3B3B"/>
                </a:solidFill>
                <a:effectLst/>
                <a:latin typeface="Times New Roman" panose="02020603050405020304" pitchFamily="18" charset="0"/>
                <a:cs typeface="Times New Roman" panose="02020603050405020304" pitchFamily="18" charset="0"/>
              </a:rPr>
              <a:t>Case_Based</a:t>
            </a:r>
            <a:r>
              <a:rPr lang="en-US" altLang="zh-CN" sz="1600" b="0" i="0" dirty="0">
                <a:solidFill>
                  <a:srgbClr val="3B3B3B"/>
                </a:solidFill>
                <a:effectLst/>
                <a:latin typeface="Times New Roman" panose="02020603050405020304" pitchFamily="18" charset="0"/>
                <a:cs typeface="Times New Roman" panose="02020603050405020304" pitchFamily="18" charset="0"/>
              </a:rPr>
              <a:t>, Theory, </a:t>
            </a:r>
            <a:r>
              <a:rPr lang="en-US" altLang="zh-CN" sz="1600" b="0" i="0" dirty="0" err="1">
                <a:solidFill>
                  <a:srgbClr val="3B3B3B"/>
                </a:solidFill>
                <a:effectLst/>
                <a:latin typeface="Times New Roman" panose="02020603050405020304" pitchFamily="18" charset="0"/>
                <a:cs typeface="Times New Roman" panose="02020603050405020304" pitchFamily="18" charset="0"/>
              </a:rPr>
              <a:t>Rule_Learning</a:t>
            </a:r>
            <a:r>
              <a:rPr lang="en-US" altLang="zh-CN" sz="1600" b="0" i="0" dirty="0">
                <a:solidFill>
                  <a:srgbClr val="3B3B3B"/>
                </a:solidFill>
                <a:effectLst/>
                <a:latin typeface="Times New Roman" panose="02020603050405020304" pitchFamily="18" charset="0"/>
                <a:cs typeface="Times New Roman" panose="02020603050405020304" pitchFamily="18" charset="0"/>
              </a:rPr>
              <a:t>,  </a:t>
            </a:r>
            <a:r>
              <a:rPr lang="en-US" altLang="zh-CN" sz="1600" b="0" i="0" dirty="0" err="1">
                <a:solidFill>
                  <a:srgbClr val="3B3B3B"/>
                </a:solidFill>
                <a:effectLst/>
                <a:latin typeface="Times New Roman" panose="02020603050405020304" pitchFamily="18" charset="0"/>
                <a:cs typeface="Times New Roman" panose="02020603050405020304" pitchFamily="18" charset="0"/>
              </a:rPr>
              <a:t>Neural_Networks</a:t>
            </a:r>
            <a:r>
              <a:rPr lang="en-US" altLang="zh-CN" sz="1600" dirty="0">
                <a:solidFill>
                  <a:srgbClr val="3B3B3B"/>
                </a:solidFill>
                <a:latin typeface="Times New Roman" panose="02020603050405020304" pitchFamily="18" charset="0"/>
                <a:cs typeface="Times New Roman" panose="02020603050405020304" pitchFamily="18" charset="0"/>
              </a:rPr>
              <a:t>,</a:t>
            </a:r>
            <a:r>
              <a:rPr lang="en-US" altLang="zh-CN" sz="1600" b="0" i="0" dirty="0">
                <a:solidFill>
                  <a:srgbClr val="3B3B3B"/>
                </a:solidFill>
                <a:effectLst/>
                <a:latin typeface="Times New Roman" panose="02020603050405020304" pitchFamily="18" charset="0"/>
                <a:cs typeface="Times New Roman" panose="02020603050405020304" pitchFamily="18" charset="0"/>
              </a:rPr>
              <a:t> </a:t>
            </a:r>
            <a:r>
              <a:rPr lang="en-US" altLang="zh-CN" sz="1600" b="0" i="0" dirty="0" err="1">
                <a:solidFill>
                  <a:srgbClr val="3B3B3B"/>
                </a:solidFill>
                <a:effectLst/>
                <a:latin typeface="Times New Roman" panose="02020603050405020304" pitchFamily="18" charset="0"/>
                <a:cs typeface="Times New Roman" panose="02020603050405020304" pitchFamily="18" charset="0"/>
              </a:rPr>
              <a:t>Probabilistic_Methods</a:t>
            </a:r>
            <a:r>
              <a:rPr lang="en-US" altLang="zh-CN" sz="1600" b="0" i="0" dirty="0">
                <a:solidFill>
                  <a:srgbClr val="3B3B3B"/>
                </a:solidFill>
                <a:effectLst/>
                <a:latin typeface="Times New Roman" panose="02020603050405020304" pitchFamily="18" charset="0"/>
                <a:cs typeface="Times New Roman" panose="02020603050405020304" pitchFamily="18" charset="0"/>
              </a:rPr>
              <a:t>, </a:t>
            </a:r>
            <a:r>
              <a:rPr lang="en-US" altLang="zh-CN" sz="1600" b="0" i="0" dirty="0" err="1">
                <a:solidFill>
                  <a:srgbClr val="3B3B3B"/>
                </a:solidFill>
                <a:effectLst/>
                <a:latin typeface="Times New Roman" panose="02020603050405020304" pitchFamily="18" charset="0"/>
                <a:cs typeface="Times New Roman" panose="02020603050405020304" pitchFamily="18" charset="0"/>
              </a:rPr>
              <a:t>Genetic_Algorithms</a:t>
            </a:r>
            <a:r>
              <a:rPr lang="en-US" altLang="zh-CN" sz="1600" dirty="0">
                <a:solidFill>
                  <a:srgbClr val="3B3B3B"/>
                </a:solidFill>
                <a:latin typeface="Times New Roman" panose="02020603050405020304" pitchFamily="18" charset="0"/>
                <a:cs typeface="Times New Roman" panose="02020603050405020304" pitchFamily="18" charset="0"/>
              </a:rPr>
              <a:t>,</a:t>
            </a:r>
            <a:r>
              <a:rPr lang="en-US" altLang="zh-CN" sz="1600" b="0" i="0" dirty="0">
                <a:solidFill>
                  <a:srgbClr val="3B3B3B"/>
                </a:solidFill>
                <a:effectLst/>
                <a:latin typeface="Times New Roman" panose="02020603050405020304" pitchFamily="18" charset="0"/>
                <a:cs typeface="Times New Roman" panose="02020603050405020304" pitchFamily="18" charset="0"/>
              </a:rPr>
              <a:t> </a:t>
            </a:r>
            <a:r>
              <a:rPr lang="en-US" altLang="zh-CN" sz="1600" b="0" i="0" dirty="0" err="1">
                <a:solidFill>
                  <a:srgbClr val="3B3B3B"/>
                </a:solidFill>
                <a:effectLst/>
                <a:latin typeface="Times New Roman" panose="02020603050405020304" pitchFamily="18" charset="0"/>
                <a:cs typeface="Times New Roman" panose="02020603050405020304" pitchFamily="18" charset="0"/>
              </a:rPr>
              <a:t>Reinforcement_Learning</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05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1F572-921D-73AB-D7F8-98FCC34B0C35}"/>
            </a:ext>
          </a:extLst>
        </p:cNvPr>
        <p:cNvGrpSpPr/>
        <p:nvPr/>
      </p:nvGrpSpPr>
      <p:grpSpPr>
        <a:xfrm>
          <a:off x="0" y="0"/>
          <a:ext cx="0" cy="0"/>
          <a:chOff x="0" y="0"/>
          <a:chExt cx="0" cy="0"/>
        </a:xfrm>
      </p:grpSpPr>
      <p:sp>
        <p:nvSpPr>
          <p:cNvPr id="11" name="矩形 10">
            <a:extLst>
              <a:ext uri="{FF2B5EF4-FFF2-40B4-BE49-F238E27FC236}">
                <a16:creationId xmlns:a16="http://schemas.microsoft.com/office/drawing/2014/main" id="{626C6D77-DC02-A8B6-2250-334695C571E0}"/>
              </a:ext>
            </a:extLst>
          </p:cNvPr>
          <p:cNvSpPr/>
          <p:nvPr/>
        </p:nvSpPr>
        <p:spPr>
          <a:xfrm>
            <a:off x="1" y="653140"/>
            <a:ext cx="3334870" cy="287382"/>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8D79765-0D21-8D32-C2CB-04980B43DEC6}"/>
              </a:ext>
            </a:extLst>
          </p:cNvPr>
          <p:cNvSpPr/>
          <p:nvPr/>
        </p:nvSpPr>
        <p:spPr>
          <a:xfrm>
            <a:off x="368300" y="653140"/>
            <a:ext cx="11823699" cy="287382"/>
          </a:xfrm>
          <a:prstGeom prst="rect">
            <a:avLst/>
          </a:prstGeom>
          <a:solidFill>
            <a:srgbClr val="0E419C"/>
          </a:solidFill>
          <a:ln>
            <a:solidFill>
              <a:srgbClr val="0E4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1AB1C2C-D9D3-2503-159B-BAB1052EF38F}"/>
              </a:ext>
            </a:extLst>
          </p:cNvPr>
          <p:cNvSpPr txBox="1"/>
          <p:nvPr/>
        </p:nvSpPr>
        <p:spPr>
          <a:xfrm>
            <a:off x="1519266" y="2875002"/>
            <a:ext cx="9153468" cy="1107996"/>
          </a:xfrm>
          <a:prstGeom prst="rect">
            <a:avLst/>
          </a:prstGeom>
          <a:noFill/>
        </p:spPr>
        <p:txBody>
          <a:bodyPr wrap="none" rtlCol="0">
            <a:spAutoFit/>
          </a:bodyPr>
          <a:lstStyle/>
          <a:p>
            <a:r>
              <a:rPr lang="en-US" altLang="zh-CN" sz="6600" b="1" spc="600" dirty="0">
                <a:solidFill>
                  <a:schemeClr val="tx1">
                    <a:lumMod val="65000"/>
                    <a:lumOff val="35000"/>
                  </a:schemeClr>
                </a:solidFill>
                <a:latin typeface="Century Gothic" panose="020B0502020202020204" pitchFamily="34" charset="0"/>
              </a:rPr>
              <a:t>Community Mining</a:t>
            </a:r>
            <a:endParaRPr lang="zh-CN" altLang="en-US" sz="6600" b="1" spc="600" dirty="0">
              <a:solidFill>
                <a:schemeClr val="tx1">
                  <a:lumMod val="65000"/>
                  <a:lumOff val="35000"/>
                </a:schemeClr>
              </a:solidFill>
              <a:latin typeface="Century Gothic" panose="020B0502020202020204" pitchFamily="34" charset="0"/>
            </a:endParaRPr>
          </a:p>
        </p:txBody>
      </p:sp>
      <p:cxnSp>
        <p:nvCxnSpPr>
          <p:cNvPr id="3" name="直接连接符 2">
            <a:extLst>
              <a:ext uri="{FF2B5EF4-FFF2-40B4-BE49-F238E27FC236}">
                <a16:creationId xmlns:a16="http://schemas.microsoft.com/office/drawing/2014/main" id="{8352EBA5-47E2-EAA3-9FF9-88FDA44AD74E}"/>
              </a:ext>
            </a:extLst>
          </p:cNvPr>
          <p:cNvCxnSpPr/>
          <p:nvPr/>
        </p:nvCxnSpPr>
        <p:spPr>
          <a:xfrm>
            <a:off x="3859989" y="4184835"/>
            <a:ext cx="4328086" cy="0"/>
          </a:xfrm>
          <a:prstGeom prst="line">
            <a:avLst/>
          </a:prstGeom>
          <a:ln w="38100">
            <a:solidFill>
              <a:srgbClr val="0E4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8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69049-0DC6-C56C-BEE6-EC1387D96B54}"/>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A28E2611-FD42-DF1C-A20E-89A5B8401673}"/>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32564698-598F-7500-3BCF-15C0A40084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7F5DEC63-430B-1117-CDBC-3B7A8CECF646}"/>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0DD362A5-F14C-637C-91BC-C1E48336E10D}"/>
              </a:ext>
            </a:extLst>
          </p:cNvPr>
          <p:cNvSpPr>
            <a:spLocks noGrp="1"/>
          </p:cNvSpPr>
          <p:nvPr>
            <p:ph type="title"/>
          </p:nvPr>
        </p:nvSpPr>
        <p:spPr>
          <a:xfrm>
            <a:off x="669924" y="248192"/>
            <a:ext cx="10850563" cy="584563"/>
          </a:xfrm>
        </p:spPr>
        <p:txBody>
          <a:bodyPr/>
          <a:lstStyle/>
          <a:p>
            <a:r>
              <a:rPr lang="en-US" altLang="zh-CN" sz="2800" dirty="0">
                <a:solidFill>
                  <a:schemeClr val="bg1"/>
                </a:solidFill>
                <a:latin typeface="Times New Roman" panose="02020603050405020304" pitchFamily="18" charset="0"/>
                <a:cs typeface="Times New Roman" panose="02020603050405020304" pitchFamily="18" charset="0"/>
              </a:rPr>
              <a:t>Community </a:t>
            </a:r>
            <a:r>
              <a:rPr lang="en-US" altLang="zh-CN" dirty="0">
                <a:solidFill>
                  <a:schemeClr val="bg1"/>
                </a:solidFill>
                <a:latin typeface="Times New Roman" panose="02020603050405020304" pitchFamily="18" charset="0"/>
                <a:cs typeface="Times New Roman" panose="02020603050405020304" pitchFamily="18" charset="0"/>
              </a:rPr>
              <a:t>Mining</a:t>
            </a:r>
            <a:endParaRPr lang="zh-CN" altLang="en-US" sz="28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E3AD401-4761-55B8-9F67-EA93C2D04CEA}"/>
                  </a:ext>
                </a:extLst>
              </p:cNvPr>
              <p:cNvSpPr txBox="1"/>
              <p:nvPr/>
            </p:nvSpPr>
            <p:spPr>
              <a:xfrm>
                <a:off x="436083" y="964555"/>
                <a:ext cx="5960471" cy="2907719"/>
              </a:xfrm>
              <a:prstGeom prst="rect">
                <a:avLst/>
              </a:prstGeom>
              <a:noFill/>
            </p:spPr>
            <p:txBody>
              <a:bodyPr wrap="square" rtlCol="0">
                <a:spAutoFit/>
              </a:bodyPr>
              <a:lstStyle/>
              <a:p>
                <a:pPr algn="ctr"/>
                <a:r>
                  <a:rPr lang="en-US" altLang="zh-CN" sz="1700" b="1" dirty="0">
                    <a:latin typeface="Times New Roman" panose="02020603050405020304" pitchFamily="18" charset="0"/>
                    <a:cs typeface="Times New Roman" panose="02020603050405020304" pitchFamily="18" charset="0"/>
                  </a:rPr>
                  <a:t>Louvain Algorithm</a:t>
                </a:r>
              </a:p>
              <a:p>
                <a:pPr algn="ctr"/>
                <a:endParaRPr lang="en-US" altLang="zh-CN" sz="1700" dirty="0"/>
              </a:p>
              <a:p>
                <a:pPr marL="342900" indent="-342900">
                  <a:buAutoNum type="arabicPeriod"/>
                </a:pPr>
                <a:r>
                  <a:rPr lang="en-US" altLang="zh-CN" sz="1700" b="1" dirty="0">
                    <a:latin typeface="Times New Roman" panose="02020603050405020304" pitchFamily="18" charset="0"/>
                    <a:cs typeface="Times New Roman" panose="02020603050405020304" pitchFamily="18" charset="0"/>
                  </a:rPr>
                  <a:t>Initialization</a:t>
                </a:r>
                <a:r>
                  <a:rPr lang="en-US" altLang="zh-CN" sz="1700" dirty="0">
                    <a:latin typeface="Times New Roman" panose="02020603050405020304" pitchFamily="18" charset="0"/>
                    <a:cs typeface="Times New Roman" panose="02020603050405020304" pitchFamily="18" charset="0"/>
                  </a:rPr>
                  <a:t>: Treat each node as its own community.</a:t>
                </a:r>
              </a:p>
              <a:p>
                <a:pPr marL="342900" indent="-342900">
                  <a:buAutoNum type="arabicPeriod"/>
                </a:pPr>
                <a:endParaRPr lang="en-US" altLang="zh-CN" sz="1700" dirty="0">
                  <a:latin typeface="Times New Roman" panose="02020603050405020304" pitchFamily="18" charset="0"/>
                  <a:cs typeface="Times New Roman" panose="02020603050405020304" pitchFamily="18" charset="0"/>
                </a:endParaRPr>
              </a:p>
              <a:p>
                <a:pPr marL="342900" indent="-342900">
                  <a:buAutoNum type="arabicPeriod"/>
                </a:pPr>
                <a:r>
                  <a:rPr lang="en-US" altLang="zh-CN" sz="1700" b="1" dirty="0">
                    <a:latin typeface="Times New Roman" panose="02020603050405020304" pitchFamily="18" charset="0"/>
                    <a:cs typeface="Times New Roman" panose="02020603050405020304" pitchFamily="18" charset="0"/>
                  </a:rPr>
                  <a:t>Modularity Optimization</a:t>
                </a:r>
                <a:r>
                  <a:rPr lang="en-US" altLang="zh-CN" sz="1700" dirty="0">
                    <a:latin typeface="Times New Roman" panose="02020603050405020304" pitchFamily="18" charset="0"/>
                    <a:cs typeface="Times New Roman" panose="02020603050405020304" pitchFamily="18" charset="0"/>
                  </a:rPr>
                  <a:t>: Move each node to the community that maximizes modularity gain.</a:t>
                </a:r>
                <a:endParaRPr lang="en-US" altLang="zh-CN" sz="1700" i="1" dirty="0">
                  <a:solidFill>
                    <a:schemeClr val="tx1"/>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400" i="1" smtClean="0">
                          <a:solidFill>
                            <a:schemeClr val="tx1"/>
                          </a:solidFill>
                          <a:latin typeface="Cambria Math" panose="02040503050406030204" pitchFamily="18" charset="0"/>
                        </a:rPr>
                        <m:t>𝑄</m:t>
                      </m:r>
                      <m:r>
                        <a:rPr lang="en-US" altLang="zh-CN" sz="1400" i="0" smtClean="0">
                          <a:solidFill>
                            <a:schemeClr val="tx1"/>
                          </a:solidFill>
                          <a:latin typeface="Cambria Math" panose="02040503050406030204" pitchFamily="18" charset="0"/>
                        </a:rPr>
                        <m:t>=</m:t>
                      </m:r>
                      <m:f>
                        <m:fPr>
                          <m:ctrlPr>
                            <a:rPr lang="en-US" altLang="zh-CN" sz="1400" i="1" smtClean="0">
                              <a:solidFill>
                                <a:schemeClr val="tx1"/>
                              </a:solidFill>
                              <a:latin typeface="Cambria Math" panose="02040503050406030204" pitchFamily="18" charset="0"/>
                            </a:rPr>
                          </m:ctrlPr>
                        </m:fPr>
                        <m:num>
                          <m:r>
                            <a:rPr lang="en-US" altLang="zh-CN" sz="1400" i="0" smtClean="0">
                              <a:solidFill>
                                <a:schemeClr val="tx1"/>
                              </a:solidFill>
                              <a:latin typeface="Cambria Math" panose="02040503050406030204" pitchFamily="18" charset="0"/>
                            </a:rPr>
                            <m:t>1</m:t>
                          </m:r>
                        </m:num>
                        <m:den>
                          <m:r>
                            <a:rPr lang="en-US" altLang="zh-CN" sz="1400" i="0" smtClean="0">
                              <a:solidFill>
                                <a:schemeClr val="tx1"/>
                              </a:solidFill>
                              <a:latin typeface="Cambria Math" panose="02040503050406030204" pitchFamily="18" charset="0"/>
                            </a:rPr>
                            <m:t>2</m:t>
                          </m:r>
                          <m:r>
                            <a:rPr lang="en-US" altLang="zh-CN" sz="1400" i="1" smtClean="0">
                              <a:solidFill>
                                <a:schemeClr val="tx1"/>
                              </a:solidFill>
                              <a:latin typeface="Cambria Math" panose="02040503050406030204" pitchFamily="18" charset="0"/>
                            </a:rPr>
                            <m:t>𝑚</m:t>
                          </m:r>
                        </m:den>
                      </m:f>
                      <m:nary>
                        <m:naryPr>
                          <m:chr m:val="∑"/>
                          <m:limLoc m:val="undOvr"/>
                          <m:grow m:val="on"/>
                          <m:supHide m:val="on"/>
                          <m:ctrlPr>
                            <a:rPr lang="en-US" altLang="zh-CN" sz="1400" i="1" smtClean="0">
                              <a:solidFill>
                                <a:schemeClr val="tx1"/>
                              </a:solidFill>
                              <a:latin typeface="Cambria Math" panose="02040503050406030204" pitchFamily="18" charset="0"/>
                            </a:rPr>
                          </m:ctrlPr>
                        </m:naryPr>
                        <m:sub>
                          <m:r>
                            <a:rPr lang="en-US" altLang="zh-CN" sz="1400" i="0" smtClean="0">
                              <a:solidFill>
                                <a:schemeClr val="tx1"/>
                              </a:solidFill>
                              <a:latin typeface="Cambria Math" panose="02040503050406030204" pitchFamily="18" charset="0"/>
                            </a:rPr>
                            <m:t>ⅈ</m:t>
                          </m:r>
                          <m:r>
                            <a:rPr lang="en-US" altLang="zh-CN" sz="1400" i="1" smtClean="0">
                              <a:solidFill>
                                <a:schemeClr val="tx1"/>
                              </a:solidFill>
                              <a:latin typeface="Cambria Math" panose="02040503050406030204" pitchFamily="18" charset="0"/>
                            </a:rPr>
                            <m:t>𝑗</m:t>
                          </m:r>
                        </m:sub>
                        <m:sup/>
                        <m:e>
                          <m:d>
                            <m:dPr>
                              <m:begChr m:val="["/>
                              <m:endChr m:val="]"/>
                              <m:ctrlPr>
                                <a:rPr lang="en-US" altLang="zh-CN" sz="1400" i="1" smtClean="0">
                                  <a:solidFill>
                                    <a:schemeClr val="tx1"/>
                                  </a:solidFill>
                                  <a:latin typeface="Cambria Math" panose="02040503050406030204" pitchFamily="18" charset="0"/>
                                </a:rPr>
                              </m:ctrlPr>
                            </m:dPr>
                            <m:e>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𝐴</m:t>
                                  </m:r>
                                </m:e>
                                <m:sub>
                                  <m:r>
                                    <a:rPr lang="en-US" altLang="zh-CN" sz="1400" i="1" smtClean="0">
                                      <a:solidFill>
                                        <a:schemeClr val="tx1"/>
                                      </a:solidFill>
                                      <a:latin typeface="Cambria Math" panose="02040503050406030204" pitchFamily="18" charset="0"/>
                                    </a:rPr>
                                    <m:t>𝑖𝑗</m:t>
                                  </m:r>
                                </m:sub>
                              </m:sSub>
                              <m:r>
                                <a:rPr lang="en-US" altLang="zh-CN" sz="1400" b="0" i="1" smtClean="0">
                                  <a:solidFill>
                                    <a:schemeClr val="tx1"/>
                                  </a:solidFill>
                                  <a:latin typeface="Cambria Math" panose="02040503050406030204" pitchFamily="18" charset="0"/>
                                </a:rPr>
                                <m:t>−</m:t>
                              </m:r>
                              <m:f>
                                <m:fPr>
                                  <m:ctrlPr>
                                    <a:rPr lang="en-US" altLang="zh-CN" sz="1400" i="1" smtClean="0">
                                      <a:solidFill>
                                        <a:schemeClr val="tx1"/>
                                      </a:solidFill>
                                      <a:latin typeface="Cambria Math" panose="02040503050406030204" pitchFamily="18" charset="0"/>
                                    </a:rPr>
                                  </m:ctrlPr>
                                </m:fPr>
                                <m:num>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𝑘</m:t>
                                      </m:r>
                                    </m:e>
                                    <m:sub>
                                      <m:r>
                                        <a:rPr lang="en-US" altLang="zh-CN" sz="1400" i="1" smtClean="0">
                                          <a:solidFill>
                                            <a:schemeClr val="tx1"/>
                                          </a:solidFill>
                                          <a:latin typeface="Cambria Math" panose="02040503050406030204" pitchFamily="18" charset="0"/>
                                        </a:rPr>
                                        <m:t>𝑖</m:t>
                                      </m:r>
                                    </m:sub>
                                  </m:sSub>
                                  <m:sSub>
                                    <m:sSubPr>
                                      <m:ctrlPr>
                                        <a:rPr lang="en-US" altLang="zh-CN" sz="1400" i="1" smtClean="0">
                                          <a:solidFill>
                                            <a:schemeClr val="tx1"/>
                                          </a:solidFill>
                                          <a:latin typeface="Cambria Math" panose="02040503050406030204" pitchFamily="18" charset="0"/>
                                        </a:rPr>
                                      </m:ctrlPr>
                                    </m:sSubPr>
                                    <m:e>
                                      <m:r>
                                        <a:rPr lang="en-US" altLang="zh-CN" sz="1400" i="1" smtClean="0">
                                          <a:solidFill>
                                            <a:schemeClr val="tx1"/>
                                          </a:solidFill>
                                          <a:latin typeface="Cambria Math" panose="02040503050406030204" pitchFamily="18" charset="0"/>
                                        </a:rPr>
                                        <m:t>𝑘</m:t>
                                      </m:r>
                                    </m:e>
                                    <m:sub>
                                      <m:r>
                                        <a:rPr lang="en-US" altLang="zh-CN" sz="1400" i="1" smtClean="0">
                                          <a:solidFill>
                                            <a:schemeClr val="tx1"/>
                                          </a:solidFill>
                                          <a:latin typeface="Cambria Math" panose="02040503050406030204" pitchFamily="18" charset="0"/>
                                        </a:rPr>
                                        <m:t>𝑗</m:t>
                                      </m:r>
                                    </m:sub>
                                  </m:sSub>
                                </m:num>
                                <m:den>
                                  <m:r>
                                    <a:rPr lang="en-US" altLang="zh-CN" sz="1400" i="1" smtClean="0">
                                      <a:solidFill>
                                        <a:schemeClr val="tx1"/>
                                      </a:solidFill>
                                      <a:latin typeface="Cambria Math" panose="02040503050406030204" pitchFamily="18" charset="0"/>
                                    </a:rPr>
                                    <m:t>2</m:t>
                                  </m:r>
                                  <m:r>
                                    <a:rPr lang="en-US" altLang="zh-CN" sz="1400" i="1" smtClean="0">
                                      <a:solidFill>
                                        <a:schemeClr val="tx1"/>
                                      </a:solidFill>
                                      <a:latin typeface="Cambria Math" panose="02040503050406030204" pitchFamily="18" charset="0"/>
                                    </a:rPr>
                                    <m:t>𝑚</m:t>
                                  </m:r>
                                </m:den>
                              </m:f>
                            </m:e>
                          </m:d>
                        </m:e>
                      </m:nary>
                      <m:r>
                        <a:rPr lang="en-US" altLang="zh-CN" sz="1400" i="1" dirty="0" smtClean="0">
                          <a:solidFill>
                            <a:schemeClr val="tx1"/>
                          </a:solidFill>
                          <a:latin typeface="Cambria Math" panose="02040503050406030204" pitchFamily="18" charset="0"/>
                        </a:rPr>
                        <m:t>𝛿</m:t>
                      </m:r>
                      <m:d>
                        <m:dPr>
                          <m:ctrlPr>
                            <a:rPr lang="en-US" altLang="zh-CN" sz="1400" i="1" dirty="0" smtClean="0">
                              <a:solidFill>
                                <a:schemeClr val="tx1"/>
                              </a:solidFill>
                              <a:latin typeface="Cambria Math" panose="02040503050406030204" pitchFamily="18" charset="0"/>
                            </a:rPr>
                          </m:ctrlPr>
                        </m:dPr>
                        <m:e>
                          <m:sSub>
                            <m:sSubPr>
                              <m:ctrlPr>
                                <a:rPr lang="en-US" altLang="zh-CN" sz="1400" i="1" dirty="0" smtClean="0">
                                  <a:solidFill>
                                    <a:schemeClr val="tx1"/>
                                  </a:solidFill>
                                  <a:latin typeface="Cambria Math" panose="02040503050406030204" pitchFamily="18" charset="0"/>
                                </a:rPr>
                              </m:ctrlPr>
                            </m:sSubPr>
                            <m:e>
                              <m:r>
                                <a:rPr lang="en-US" altLang="zh-CN" sz="1400" i="1" dirty="0" smtClean="0">
                                  <a:solidFill>
                                    <a:schemeClr val="tx1"/>
                                  </a:solidFill>
                                  <a:latin typeface="Cambria Math" panose="02040503050406030204" pitchFamily="18" charset="0"/>
                                </a:rPr>
                                <m:t>𝐶</m:t>
                              </m:r>
                            </m:e>
                            <m:sub>
                              <m:r>
                                <a:rPr lang="en-US" altLang="zh-CN" sz="1400" i="1" dirty="0" smtClean="0">
                                  <a:solidFill>
                                    <a:schemeClr val="tx1"/>
                                  </a:solidFill>
                                  <a:latin typeface="Cambria Math" panose="02040503050406030204" pitchFamily="18" charset="0"/>
                                </a:rPr>
                                <m:t>𝑖</m:t>
                              </m:r>
                            </m:sub>
                          </m:sSub>
                          <m:r>
                            <a:rPr lang="en-US" altLang="zh-CN" sz="1400" i="0" dirty="0" smtClean="0">
                              <a:solidFill>
                                <a:schemeClr val="tx1"/>
                              </a:solidFill>
                              <a:latin typeface="Cambria Math" panose="02040503050406030204" pitchFamily="18" charset="0"/>
                            </a:rPr>
                            <m:t>,</m:t>
                          </m:r>
                          <m:sSub>
                            <m:sSubPr>
                              <m:ctrlPr>
                                <a:rPr lang="en-US" altLang="zh-CN" sz="1400" i="1" dirty="0" smtClean="0">
                                  <a:solidFill>
                                    <a:schemeClr val="tx1"/>
                                  </a:solidFill>
                                  <a:latin typeface="Cambria Math" panose="02040503050406030204" pitchFamily="18" charset="0"/>
                                </a:rPr>
                              </m:ctrlPr>
                            </m:sSubPr>
                            <m:e>
                              <m:r>
                                <a:rPr lang="en-US" altLang="zh-CN" sz="1400" i="1" dirty="0" smtClean="0">
                                  <a:solidFill>
                                    <a:schemeClr val="tx1"/>
                                  </a:solidFill>
                                  <a:latin typeface="Cambria Math" panose="02040503050406030204" pitchFamily="18" charset="0"/>
                                </a:rPr>
                                <m:t>𝐶</m:t>
                              </m:r>
                            </m:e>
                            <m:sub>
                              <m:r>
                                <a:rPr lang="en-US" altLang="zh-CN" sz="1400" i="1" dirty="0" smtClean="0">
                                  <a:solidFill>
                                    <a:schemeClr val="tx1"/>
                                  </a:solidFill>
                                  <a:latin typeface="Cambria Math" panose="02040503050406030204" pitchFamily="18" charset="0"/>
                                </a:rPr>
                                <m:t>𝑗</m:t>
                              </m:r>
                            </m:sub>
                          </m:sSub>
                        </m:e>
                      </m:d>
                    </m:oMath>
                  </m:oMathPara>
                </a14:m>
                <a:endParaRPr lang="en-US" altLang="zh-CN" sz="1400" dirty="0">
                  <a:solidFill>
                    <a:schemeClr val="tx1"/>
                  </a:solidFill>
                </a:endParaRPr>
              </a:p>
              <a:p>
                <a:r>
                  <a:rPr lang="en-US" altLang="zh-CN" sz="1700" b="1" dirty="0"/>
                  <a:t>3.  </a:t>
                </a:r>
                <a:r>
                  <a:rPr lang="en-US" altLang="zh-CN" sz="1700" b="1" dirty="0">
                    <a:latin typeface="Times New Roman" panose="02020603050405020304" pitchFamily="18" charset="0"/>
                    <a:cs typeface="Times New Roman" panose="02020603050405020304" pitchFamily="18" charset="0"/>
                  </a:rPr>
                  <a:t>Community Aggregation</a:t>
                </a:r>
                <a:r>
                  <a:rPr lang="en-US" altLang="zh-CN" sz="1700" dirty="0">
                    <a:latin typeface="Times New Roman" panose="02020603050405020304" pitchFamily="18" charset="0"/>
                    <a:cs typeface="Times New Roman" panose="02020603050405020304" pitchFamily="18" charset="0"/>
                  </a:rPr>
                  <a:t>: Create a new network by treating</a:t>
                </a:r>
              </a:p>
              <a:p>
                <a:r>
                  <a:rPr lang="en-US" altLang="zh-CN" sz="1700" dirty="0">
                    <a:latin typeface="Times New Roman" panose="02020603050405020304" pitchFamily="18" charset="0"/>
                    <a:cs typeface="Times New Roman" panose="02020603050405020304" pitchFamily="18" charset="0"/>
                  </a:rPr>
                  <a:t>      communities as merged nodes.</a:t>
                </a:r>
                <a:endParaRPr lang="en-US" altLang="zh-CN" sz="17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FE3AD401-4761-55B8-9F67-EA93C2D04CEA}"/>
                  </a:ext>
                </a:extLst>
              </p:cNvPr>
              <p:cNvSpPr txBox="1">
                <a:spLocks noRot="1" noChangeAspect="1" noMove="1" noResize="1" noEditPoints="1" noAdjustHandles="1" noChangeArrowheads="1" noChangeShapeType="1" noTextEdit="1"/>
              </p:cNvSpPr>
              <p:nvPr/>
            </p:nvSpPr>
            <p:spPr>
              <a:xfrm>
                <a:off x="436083" y="964555"/>
                <a:ext cx="5960471" cy="2907719"/>
              </a:xfrm>
              <a:prstGeom prst="rect">
                <a:avLst/>
              </a:prstGeom>
              <a:blipFill>
                <a:blip r:embed="rId3"/>
                <a:stretch>
                  <a:fillRect l="-716" t="-419" b="-2096"/>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DB788AEB-5B15-E10B-20D9-5014F2BE277A}"/>
              </a:ext>
            </a:extLst>
          </p:cNvPr>
          <p:cNvSpPr txBox="1"/>
          <p:nvPr/>
        </p:nvSpPr>
        <p:spPr>
          <a:xfrm>
            <a:off x="6475705" y="991959"/>
            <a:ext cx="5280212" cy="3247043"/>
          </a:xfrm>
          <a:prstGeom prst="rect">
            <a:avLst/>
          </a:prstGeom>
          <a:noFill/>
        </p:spPr>
        <p:txBody>
          <a:bodyPr wrap="square" rtlCol="0">
            <a:spAutoFit/>
          </a:bodyPr>
          <a:lstStyle/>
          <a:p>
            <a:pPr algn="ctr"/>
            <a:r>
              <a:rPr lang="en-US" altLang="zh-CN" sz="1700" b="1" dirty="0" err="1">
                <a:latin typeface="Times New Roman" panose="02020603050405020304" pitchFamily="18" charset="0"/>
                <a:cs typeface="Times New Roman" panose="02020603050405020304" pitchFamily="18" charset="0"/>
              </a:rPr>
              <a:t>Infomap</a:t>
            </a:r>
            <a:r>
              <a:rPr lang="en-US" altLang="zh-CN" sz="1700" b="1" dirty="0">
                <a:latin typeface="Times New Roman" panose="02020603050405020304" pitchFamily="18" charset="0"/>
                <a:cs typeface="Times New Roman" panose="02020603050405020304" pitchFamily="18" charset="0"/>
              </a:rPr>
              <a:t> Algorithm</a:t>
            </a:r>
          </a:p>
          <a:p>
            <a:endParaRPr lang="en-US" altLang="zh-CN" sz="1700" b="1" dirty="0">
              <a:latin typeface="Times New Roman" panose="02020603050405020304" pitchFamily="18" charset="0"/>
              <a:cs typeface="Times New Roman" panose="02020603050405020304" pitchFamily="18" charset="0"/>
            </a:endParaRPr>
          </a:p>
          <a:p>
            <a:pPr indent="-342900">
              <a:buAutoNum type="arabicPeriod"/>
            </a:pPr>
            <a:r>
              <a:rPr lang="en-US" altLang="zh-CN" sz="1700" b="1" dirty="0">
                <a:latin typeface="Times New Roman" panose="02020603050405020304" pitchFamily="18" charset="0"/>
                <a:cs typeface="Times New Roman" panose="02020603050405020304" pitchFamily="18" charset="0"/>
              </a:rPr>
              <a:t>Initialization: </a:t>
            </a:r>
            <a:r>
              <a:rPr lang="en-US" altLang="zh-CN" sz="1700" dirty="0">
                <a:latin typeface="Times New Roman" panose="02020603050405020304" pitchFamily="18" charset="0"/>
                <a:cs typeface="Times New Roman" panose="02020603050405020304" pitchFamily="18" charset="0"/>
              </a:rPr>
              <a:t>Treat each node as an independent </a:t>
            </a:r>
          </a:p>
          <a:p>
            <a:r>
              <a:rPr lang="en-US" altLang="zh-CN" sz="1700" dirty="0">
                <a:latin typeface="Times New Roman" panose="02020603050405020304" pitchFamily="18" charset="0"/>
                <a:cs typeface="Times New Roman" panose="02020603050405020304" pitchFamily="18" charset="0"/>
              </a:rPr>
              <a:t>       community.</a:t>
            </a:r>
          </a:p>
          <a:p>
            <a:endParaRPr lang="en-US" altLang="zh-CN" sz="1700" dirty="0">
              <a:latin typeface="Times New Roman" panose="02020603050405020304" pitchFamily="18" charset="0"/>
              <a:cs typeface="Times New Roman" panose="02020603050405020304" pitchFamily="18" charset="0"/>
            </a:endParaRPr>
          </a:p>
          <a:p>
            <a:r>
              <a:rPr lang="en-US" altLang="zh-CN" sz="1700" b="1" dirty="0">
                <a:latin typeface="Times New Roman" panose="02020603050405020304" pitchFamily="18" charset="0"/>
                <a:cs typeface="Times New Roman" panose="02020603050405020304" pitchFamily="18" charset="0"/>
              </a:rPr>
              <a:t>2.   Sampling and Assignment: </a:t>
            </a:r>
            <a:r>
              <a:rPr lang="en-US" altLang="zh-CN" sz="1700" dirty="0">
                <a:latin typeface="Times New Roman" panose="02020603050405020304" pitchFamily="18" charset="0"/>
                <a:cs typeface="Times New Roman" panose="02020603050405020304" pitchFamily="18" charset="0"/>
              </a:rPr>
              <a:t>Randomly sample a    </a:t>
            </a:r>
          </a:p>
          <a:p>
            <a:r>
              <a:rPr lang="en-US" altLang="zh-CN" sz="1700" dirty="0">
                <a:latin typeface="Times New Roman" panose="02020603050405020304" pitchFamily="18" charset="0"/>
                <a:cs typeface="Times New Roman" panose="02020603050405020304" pitchFamily="18" charset="0"/>
              </a:rPr>
              <a:t>       sequence of nodes and attempt to assign each node to   </a:t>
            </a:r>
          </a:p>
          <a:p>
            <a:r>
              <a:rPr lang="en-US" altLang="zh-CN" sz="1700" dirty="0">
                <a:latin typeface="Times New Roman" panose="02020603050405020304" pitchFamily="18" charset="0"/>
                <a:cs typeface="Times New Roman" panose="02020603050405020304" pitchFamily="18" charset="0"/>
              </a:rPr>
              <a:t>       the community of its neighbors, aiming for the largest </a:t>
            </a:r>
          </a:p>
          <a:p>
            <a:r>
              <a:rPr lang="en-US" altLang="zh-CN" sz="1700" dirty="0">
                <a:latin typeface="Times New Roman" panose="02020603050405020304" pitchFamily="18" charset="0"/>
                <a:cs typeface="Times New Roman" panose="02020603050405020304" pitchFamily="18" charset="0"/>
              </a:rPr>
              <a:t>       decrease in average bit value.</a:t>
            </a:r>
            <a:br>
              <a:rPr lang="en-US" altLang="zh-CN" sz="1700" b="1" dirty="0">
                <a:latin typeface="Times New Roman" panose="02020603050405020304" pitchFamily="18" charset="0"/>
                <a:cs typeface="Times New Roman" panose="02020603050405020304" pitchFamily="18" charset="0"/>
              </a:rPr>
            </a:br>
            <a:r>
              <a:rPr lang="en-US" altLang="zh-CN" sz="1700" b="1" dirty="0">
                <a:latin typeface="Times New Roman" panose="02020603050405020304" pitchFamily="18" charset="0"/>
                <a:cs typeface="Times New Roman" panose="02020603050405020304" pitchFamily="18" charset="0"/>
              </a:rPr>
              <a:t>3.   Stop: </a:t>
            </a:r>
            <a:r>
              <a:rPr lang="en-US" altLang="zh-CN" sz="1700" dirty="0">
                <a:latin typeface="Times New Roman" panose="02020603050405020304" pitchFamily="18" charset="0"/>
                <a:cs typeface="Times New Roman" panose="02020603050405020304" pitchFamily="18" charset="0"/>
              </a:rPr>
              <a:t>Stop when no further decrease in bit value   </a:t>
            </a:r>
          </a:p>
          <a:p>
            <a:r>
              <a:rPr lang="en-US" altLang="zh-CN" sz="1700" dirty="0">
                <a:latin typeface="Times New Roman" panose="02020603050405020304" pitchFamily="18" charset="0"/>
                <a:cs typeface="Times New Roman" panose="02020603050405020304" pitchFamily="18" charset="0"/>
              </a:rPr>
              <a:t>       occurs</a:t>
            </a:r>
          </a:p>
          <a:p>
            <a:pPr marL="342900" indent="-342900">
              <a:buAutoNum type="arabicPeriod"/>
            </a:pP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165A0B4-BC39-BB3B-F5E5-1EF382707750}"/>
              </a:ext>
            </a:extLst>
          </p:cNvPr>
          <p:cNvSpPr txBox="1"/>
          <p:nvPr/>
        </p:nvSpPr>
        <p:spPr>
          <a:xfrm>
            <a:off x="436084" y="4029740"/>
            <a:ext cx="5960470" cy="2446824"/>
          </a:xfrm>
          <a:prstGeom prst="rect">
            <a:avLst/>
          </a:prstGeom>
          <a:noFill/>
        </p:spPr>
        <p:txBody>
          <a:bodyPr wrap="square" rtlCol="0">
            <a:spAutoFit/>
          </a:bodyPr>
          <a:lstStyle/>
          <a:p>
            <a:pPr algn="ctr"/>
            <a:r>
              <a:rPr lang="en-US" altLang="zh-CN" sz="1700" b="1" dirty="0">
                <a:latin typeface="Times New Roman" panose="02020603050405020304" pitchFamily="18" charset="0"/>
                <a:cs typeface="Times New Roman" panose="02020603050405020304" pitchFamily="18" charset="0"/>
              </a:rPr>
              <a:t>Label Propagation</a:t>
            </a:r>
          </a:p>
          <a:p>
            <a:pPr algn="ctr"/>
            <a:endParaRPr lang="en-US" altLang="zh-CN" sz="1700" dirty="0"/>
          </a:p>
          <a:p>
            <a:r>
              <a:rPr lang="en-US" altLang="zh-CN" sz="1700" b="1" dirty="0">
                <a:latin typeface="Times New Roman" panose="02020603050405020304" pitchFamily="18" charset="0"/>
                <a:cs typeface="Times New Roman" panose="02020603050405020304" pitchFamily="18" charset="0"/>
              </a:rPr>
              <a:t>1.   Initialization</a:t>
            </a:r>
            <a:r>
              <a:rPr lang="en-US" altLang="zh-CN" sz="1700" dirty="0">
                <a:latin typeface="Times New Roman" panose="02020603050405020304" pitchFamily="18" charset="0"/>
                <a:cs typeface="Times New Roman" panose="02020603050405020304" pitchFamily="18" charset="0"/>
              </a:rPr>
              <a:t>: Treat each node in the graph as an independent</a:t>
            </a:r>
          </a:p>
          <a:p>
            <a:pPr marL="342900" indent="-342900">
              <a:buAutoNum type="arabicPeriod" startAt="2"/>
            </a:pPr>
            <a:r>
              <a:rPr lang="en-US" altLang="zh-CN" sz="1700" b="1" dirty="0">
                <a:latin typeface="Times New Roman" panose="02020603050405020304" pitchFamily="18" charset="0"/>
                <a:cs typeface="Times New Roman" panose="02020603050405020304" pitchFamily="18" charset="0"/>
              </a:rPr>
              <a:t>Label Update</a:t>
            </a:r>
            <a:r>
              <a:rPr lang="en-US" altLang="zh-CN" sz="1700" dirty="0">
                <a:latin typeface="Times New Roman" panose="02020603050405020304" pitchFamily="18" charset="0"/>
                <a:cs typeface="Times New Roman" panose="02020603050405020304" pitchFamily="18" charset="0"/>
              </a:rPr>
              <a:t>: For each node, count the communities of its </a:t>
            </a:r>
          </a:p>
          <a:p>
            <a:r>
              <a:rPr lang="en-US" altLang="zh-CN" sz="1700" dirty="0">
                <a:latin typeface="Times New Roman" panose="02020603050405020304" pitchFamily="18" charset="0"/>
                <a:cs typeface="Times New Roman" panose="02020603050405020304" pitchFamily="18" charset="0"/>
              </a:rPr>
              <a:t>       neighbors and assign the most frequent community to the    </a:t>
            </a:r>
          </a:p>
          <a:p>
            <a:r>
              <a:rPr lang="en-US" altLang="zh-CN" sz="1700" dirty="0">
                <a:latin typeface="Times New Roman" panose="02020603050405020304" pitchFamily="18" charset="0"/>
                <a:cs typeface="Times New Roman" panose="02020603050405020304" pitchFamily="18" charset="0"/>
              </a:rPr>
              <a:t>       node. If there are multiple communities with the same highest </a:t>
            </a:r>
          </a:p>
          <a:p>
            <a:r>
              <a:rPr lang="en-US" altLang="zh-CN" sz="1700" dirty="0">
                <a:latin typeface="Times New Roman" panose="02020603050405020304" pitchFamily="18" charset="0"/>
                <a:cs typeface="Times New Roman" panose="02020603050405020304" pitchFamily="18" charset="0"/>
              </a:rPr>
              <a:t>       frequency, randomly choose one to assign to the node. </a:t>
            </a:r>
          </a:p>
          <a:p>
            <a:r>
              <a:rPr lang="en-US" altLang="zh-CN" sz="1700" b="1" dirty="0">
                <a:latin typeface="Times New Roman" panose="02020603050405020304" pitchFamily="18" charset="0"/>
                <a:cs typeface="Times New Roman" panose="02020603050405020304" pitchFamily="18" charset="0"/>
              </a:rPr>
              <a:t>3.   Stop</a:t>
            </a:r>
            <a:r>
              <a:rPr lang="en-US" altLang="zh-CN" sz="1700" dirty="0">
                <a:latin typeface="Times New Roman" panose="02020603050405020304" pitchFamily="18" charset="0"/>
                <a:cs typeface="Times New Roman" panose="02020603050405020304" pitchFamily="18" charset="0"/>
              </a:rPr>
              <a:t>: Stop when the community labels of all nodes no longer </a:t>
            </a:r>
          </a:p>
          <a:p>
            <a:r>
              <a:rPr lang="en-US" altLang="zh-CN" sz="1700" dirty="0">
                <a:latin typeface="Times New Roman" panose="02020603050405020304" pitchFamily="18" charset="0"/>
                <a:cs typeface="Times New Roman" panose="02020603050405020304" pitchFamily="18" charset="0"/>
              </a:rPr>
              <a:t>      change.</a:t>
            </a:r>
            <a:endParaRPr lang="zh-CN" altLang="en-US" sz="17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0AF6327-FDC1-68CA-0120-B31764F0308D}"/>
              </a:ext>
            </a:extLst>
          </p:cNvPr>
          <p:cNvSpPr txBox="1"/>
          <p:nvPr/>
        </p:nvSpPr>
        <p:spPr>
          <a:xfrm>
            <a:off x="7061622" y="4029740"/>
            <a:ext cx="4458865" cy="1661993"/>
          </a:xfrm>
          <a:prstGeom prst="rect">
            <a:avLst/>
          </a:prstGeom>
          <a:noFill/>
        </p:spPr>
        <p:txBody>
          <a:bodyPr wrap="square" rtlCol="0">
            <a:spAutoFit/>
          </a:bodyPr>
          <a:lstStyle/>
          <a:p>
            <a:pPr algn="ctr"/>
            <a:r>
              <a:rPr lang="en-US" altLang="zh-CN" sz="1700" b="1" dirty="0">
                <a:latin typeface="Times New Roman" panose="02020603050405020304" pitchFamily="18" charset="0"/>
                <a:cs typeface="Times New Roman" panose="02020603050405020304" pitchFamily="18" charset="0"/>
              </a:rPr>
              <a:t>Asynchronous Label Propagation</a:t>
            </a:r>
          </a:p>
          <a:p>
            <a:endParaRPr lang="en-US" altLang="zh-CN" sz="1700" dirty="0">
              <a:latin typeface="Times New Roman" panose="02020603050405020304" pitchFamily="18" charset="0"/>
              <a:cs typeface="Times New Roman" panose="02020603050405020304" pitchFamily="18" charset="0"/>
            </a:endParaRPr>
          </a:p>
          <a:p>
            <a:r>
              <a:rPr lang="en-US" altLang="zh-CN" sz="1700" b="1" dirty="0">
                <a:latin typeface="Times New Roman" panose="02020603050405020304" pitchFamily="18" charset="0"/>
                <a:cs typeface="Times New Roman" panose="02020603050405020304" pitchFamily="18" charset="0"/>
              </a:rPr>
              <a:t>Similar</a:t>
            </a:r>
            <a:r>
              <a:rPr lang="en-US" altLang="zh-CN" sz="1700" dirty="0">
                <a:latin typeface="Times New Roman" panose="02020603050405020304" pitchFamily="18" charset="0"/>
                <a:cs typeface="Times New Roman" panose="02020603050405020304" pitchFamily="18" charset="0"/>
              </a:rPr>
              <a:t> to </a:t>
            </a:r>
            <a:r>
              <a:rPr lang="en-US" altLang="zh-CN" sz="1700" b="1" dirty="0">
                <a:latin typeface="Times New Roman" panose="02020603050405020304" pitchFamily="18" charset="0"/>
                <a:cs typeface="Times New Roman" panose="02020603050405020304" pitchFamily="18" charset="0"/>
              </a:rPr>
              <a:t>Label Propagation</a:t>
            </a:r>
            <a:r>
              <a:rPr lang="en-US" altLang="zh-CN" sz="1700" dirty="0">
                <a:latin typeface="Times New Roman" panose="02020603050405020304" pitchFamily="18" charset="0"/>
                <a:cs typeface="Times New Roman" panose="02020603050405020304" pitchFamily="18" charset="0"/>
              </a:rPr>
              <a:t>, the difference is that the former updates </a:t>
            </a:r>
            <a:r>
              <a:rPr lang="en-US" altLang="zh-CN" sz="1700" b="1" dirty="0">
                <a:latin typeface="Times New Roman" panose="02020603050405020304" pitchFamily="18" charset="0"/>
                <a:cs typeface="Times New Roman" panose="02020603050405020304" pitchFamily="18" charset="0"/>
              </a:rPr>
              <a:t>all</a:t>
            </a:r>
            <a:r>
              <a:rPr lang="en-US" altLang="zh-CN" sz="1700" dirty="0">
                <a:latin typeface="Times New Roman" panose="02020603050405020304" pitchFamily="18" charset="0"/>
                <a:cs typeface="Times New Roman" panose="02020603050405020304" pitchFamily="18" charset="0"/>
              </a:rPr>
              <a:t> nodes synchronously, while the latter updates </a:t>
            </a:r>
            <a:r>
              <a:rPr lang="en-US" altLang="zh-CN" sz="1700" b="1" dirty="0">
                <a:latin typeface="Times New Roman" panose="02020603050405020304" pitchFamily="18" charset="0"/>
                <a:cs typeface="Times New Roman" panose="02020603050405020304" pitchFamily="18" charset="0"/>
              </a:rPr>
              <a:t>only one </a:t>
            </a:r>
            <a:r>
              <a:rPr lang="en-US" altLang="zh-CN" sz="1700" dirty="0">
                <a:latin typeface="Times New Roman" panose="02020603050405020304" pitchFamily="18" charset="0"/>
                <a:cs typeface="Times New Roman" panose="02020603050405020304" pitchFamily="18" charset="0"/>
              </a:rPr>
              <a:t>randomly selected node at a time</a:t>
            </a:r>
            <a:endParaRPr lang="zh-CN" alt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08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FE07-A1CA-CAC6-4234-3768893CE621}"/>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5AD1B982-A581-87FF-A3F6-CB64F0F0DD5D}"/>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FE07A416-7A60-6733-A3FB-7BE21E19D2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D3852315-8E57-57FB-B1B7-2B3BB64714E6}"/>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73F24D11-7B57-F37B-22B5-39D88CAB9559}"/>
              </a:ext>
            </a:extLst>
          </p:cNvPr>
          <p:cNvSpPr>
            <a:spLocks noGrp="1"/>
          </p:cNvSpPr>
          <p:nvPr>
            <p:ph type="title"/>
          </p:nvPr>
        </p:nvSpPr>
        <p:spPr>
          <a:xfrm>
            <a:off x="669924" y="248192"/>
            <a:ext cx="10850563" cy="584563"/>
          </a:xfrm>
        </p:spPr>
        <p:txBody>
          <a:bodyPr/>
          <a:lstStyle/>
          <a:p>
            <a:r>
              <a:rPr lang="en-US" altLang="zh-CN" sz="2800" dirty="0">
                <a:solidFill>
                  <a:schemeClr val="bg1"/>
                </a:solidFill>
                <a:latin typeface="Times New Roman" panose="02020603050405020304" pitchFamily="18" charset="0"/>
                <a:cs typeface="Times New Roman" panose="02020603050405020304" pitchFamily="18" charset="0"/>
              </a:rPr>
              <a:t>Community </a:t>
            </a:r>
            <a:r>
              <a:rPr lang="en-US" altLang="zh-CN" dirty="0">
                <a:solidFill>
                  <a:schemeClr val="bg1"/>
                </a:solidFill>
                <a:latin typeface="Times New Roman" panose="02020603050405020304" pitchFamily="18" charset="0"/>
                <a:cs typeface="Times New Roman" panose="02020603050405020304" pitchFamily="18" charset="0"/>
              </a:rPr>
              <a:t>Mining</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652F3A6-FFEF-242C-F3F0-FAFA9D3B01C4}"/>
              </a:ext>
            </a:extLst>
          </p:cNvPr>
          <p:cNvSpPr txBox="1"/>
          <p:nvPr/>
        </p:nvSpPr>
        <p:spPr>
          <a:xfrm>
            <a:off x="1632635" y="5173361"/>
            <a:ext cx="3105150" cy="1477328"/>
          </a:xfrm>
          <a:prstGeom prst="rect">
            <a:avLst/>
          </a:prstGeom>
          <a:noFill/>
        </p:spPr>
        <p:txBody>
          <a:bodyPr wrap="square" rtlCol="0">
            <a:spAutoFit/>
          </a:bodyPr>
          <a:lstStyle/>
          <a:p>
            <a:pPr algn="ctr"/>
            <a:r>
              <a:rPr lang="en-US" altLang="zh-CN" dirty="0"/>
              <a:t>Louvain Algorithm</a:t>
            </a:r>
          </a:p>
          <a:p>
            <a:pPr algn="ctr"/>
            <a:endParaRPr lang="en-US" altLang="zh-CN" dirty="0"/>
          </a:p>
          <a:p>
            <a:r>
              <a:rPr lang="en-US" altLang="zh-CN" dirty="0"/>
              <a:t>Number of communities: 17</a:t>
            </a:r>
          </a:p>
          <a:p>
            <a:r>
              <a:rPr lang="en-US" altLang="zh-CN" dirty="0"/>
              <a:t>Modularity: 0.8348897066</a:t>
            </a:r>
          </a:p>
          <a:p>
            <a:endParaRPr lang="zh-CN" altLang="en-US" dirty="0"/>
          </a:p>
        </p:txBody>
      </p:sp>
      <p:sp>
        <p:nvSpPr>
          <p:cNvPr id="12" name="文本框 11">
            <a:extLst>
              <a:ext uri="{FF2B5EF4-FFF2-40B4-BE49-F238E27FC236}">
                <a16:creationId xmlns:a16="http://schemas.microsoft.com/office/drawing/2014/main" id="{1EDE7BC7-FB05-73C8-C190-0D6A24B34BB9}"/>
              </a:ext>
            </a:extLst>
          </p:cNvPr>
          <p:cNvSpPr txBox="1"/>
          <p:nvPr/>
        </p:nvSpPr>
        <p:spPr>
          <a:xfrm>
            <a:off x="7204218" y="5134881"/>
            <a:ext cx="3708677" cy="1754326"/>
          </a:xfrm>
          <a:prstGeom prst="rect">
            <a:avLst/>
          </a:prstGeom>
          <a:noFill/>
        </p:spPr>
        <p:txBody>
          <a:bodyPr wrap="square" rtlCol="0">
            <a:spAutoFit/>
          </a:bodyPr>
          <a:lstStyle/>
          <a:p>
            <a:pPr algn="ctr"/>
            <a:r>
              <a:rPr lang="en-US" altLang="zh-CN" dirty="0" err="1"/>
              <a:t>Infomap</a:t>
            </a:r>
            <a:r>
              <a:rPr lang="en-US" altLang="zh-CN" dirty="0"/>
              <a:t> Algorithm</a:t>
            </a:r>
          </a:p>
          <a:p>
            <a:endParaRPr lang="en-US" altLang="zh-CN" dirty="0"/>
          </a:p>
          <a:p>
            <a:r>
              <a:rPr lang="en-US" altLang="zh-CN" dirty="0"/>
              <a:t>Number of communities: 75</a:t>
            </a:r>
          </a:p>
          <a:p>
            <a:r>
              <a:rPr lang="en-US" altLang="zh-CN" dirty="0"/>
              <a:t>Modularity: 0.8120019909</a:t>
            </a:r>
          </a:p>
          <a:p>
            <a:endParaRPr lang="en-US" altLang="zh-CN" dirty="0"/>
          </a:p>
          <a:p>
            <a:endParaRPr lang="zh-CN" altLang="en-US" dirty="0"/>
          </a:p>
        </p:txBody>
      </p:sp>
      <p:pic>
        <p:nvPicPr>
          <p:cNvPr id="14" name="图片 13">
            <a:extLst>
              <a:ext uri="{FF2B5EF4-FFF2-40B4-BE49-F238E27FC236}">
                <a16:creationId xmlns:a16="http://schemas.microsoft.com/office/drawing/2014/main" id="{2A566C8F-32A6-550E-62B9-C902F3163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62" y="1280159"/>
            <a:ext cx="5351163" cy="3701057"/>
          </a:xfrm>
          <a:prstGeom prst="rect">
            <a:avLst/>
          </a:prstGeom>
        </p:spPr>
      </p:pic>
      <p:pic>
        <p:nvPicPr>
          <p:cNvPr id="16" name="图片 15">
            <a:extLst>
              <a:ext uri="{FF2B5EF4-FFF2-40B4-BE49-F238E27FC236}">
                <a16:creationId xmlns:a16="http://schemas.microsoft.com/office/drawing/2014/main" id="{ABB58CD5-F569-B765-8BC2-32FA9BCDB9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205" y="1280159"/>
            <a:ext cx="5623987" cy="3701057"/>
          </a:xfrm>
          <a:prstGeom prst="rect">
            <a:avLst/>
          </a:prstGeom>
        </p:spPr>
      </p:pic>
    </p:spTree>
    <p:extLst>
      <p:ext uri="{BB962C8B-B14F-4D97-AF65-F5344CB8AC3E}">
        <p14:creationId xmlns:p14="http://schemas.microsoft.com/office/powerpoint/2010/main" val="294463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7478A-2071-CBC6-968F-1208F3F45F25}"/>
            </a:ext>
          </a:extLst>
        </p:cNvPr>
        <p:cNvGrpSpPr/>
        <p:nvPr/>
      </p:nvGrpSpPr>
      <p:grpSpPr>
        <a:xfrm>
          <a:off x="0" y="0"/>
          <a:ext cx="0" cy="0"/>
          <a:chOff x="0" y="0"/>
          <a:chExt cx="0" cy="0"/>
        </a:xfrm>
      </p:grpSpPr>
      <p:sp>
        <p:nvSpPr>
          <p:cNvPr id="6" name="iṡḻîdê">
            <a:extLst>
              <a:ext uri="{FF2B5EF4-FFF2-40B4-BE49-F238E27FC236}">
                <a16:creationId xmlns:a16="http://schemas.microsoft.com/office/drawing/2014/main" id="{3865B3A5-4978-14FF-1670-98662399C910}"/>
              </a:ext>
            </a:extLst>
          </p:cNvPr>
          <p:cNvSpPr/>
          <p:nvPr/>
        </p:nvSpPr>
        <p:spPr>
          <a:xfrm>
            <a:off x="0" y="0"/>
            <a:ext cx="12192000" cy="4159045"/>
          </a:xfrm>
          <a:prstGeom prst="rect">
            <a:avLst/>
          </a:prstGeom>
          <a:solidFill>
            <a:srgbClr val="0E419C"/>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pic>
        <p:nvPicPr>
          <p:cNvPr id="17" name="图片 16">
            <a:extLst>
              <a:ext uri="{FF2B5EF4-FFF2-40B4-BE49-F238E27FC236}">
                <a16:creationId xmlns:a16="http://schemas.microsoft.com/office/drawing/2014/main" id="{3C7D4F21-1DE1-5A5E-3187-735D7961A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82448" cy="1479808"/>
          </a:xfrm>
          <a:prstGeom prst="rect">
            <a:avLst/>
          </a:prstGeom>
        </p:spPr>
      </p:pic>
      <p:sp>
        <p:nvSpPr>
          <p:cNvPr id="7" name="iš1íḍè">
            <a:extLst>
              <a:ext uri="{FF2B5EF4-FFF2-40B4-BE49-F238E27FC236}">
                <a16:creationId xmlns:a16="http://schemas.microsoft.com/office/drawing/2014/main" id="{DD3BD1BE-DCD6-3812-947D-411EEC598320}"/>
              </a:ext>
            </a:extLst>
          </p:cNvPr>
          <p:cNvSpPr/>
          <p:nvPr/>
        </p:nvSpPr>
        <p:spPr>
          <a:xfrm>
            <a:off x="291588" y="994360"/>
            <a:ext cx="11608824" cy="5615448"/>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500" b="1" i="0" u="none" strike="noStrike" kern="1200" cap="none" spc="300" normalizeH="0" baseline="0" noProof="0" dirty="0">
              <a:ln>
                <a:noFill/>
              </a:ln>
              <a:solidFill>
                <a:srgbClr val="0070C0"/>
              </a:solidFill>
              <a:effectLst/>
              <a:uLnTx/>
              <a:uFillTx/>
              <a:latin typeface="Arial"/>
              <a:ea typeface="微软雅黑"/>
              <a:cs typeface="+mn-cs"/>
            </a:endParaRPr>
          </a:p>
        </p:txBody>
      </p:sp>
      <p:sp>
        <p:nvSpPr>
          <p:cNvPr id="2" name="标题 1">
            <a:extLst>
              <a:ext uri="{FF2B5EF4-FFF2-40B4-BE49-F238E27FC236}">
                <a16:creationId xmlns:a16="http://schemas.microsoft.com/office/drawing/2014/main" id="{FF722A57-9DD2-A857-AEA4-6582E7051B9C}"/>
              </a:ext>
            </a:extLst>
          </p:cNvPr>
          <p:cNvSpPr>
            <a:spLocks noGrp="1"/>
          </p:cNvSpPr>
          <p:nvPr>
            <p:ph type="title"/>
          </p:nvPr>
        </p:nvSpPr>
        <p:spPr>
          <a:xfrm>
            <a:off x="669924" y="248192"/>
            <a:ext cx="10850563" cy="584563"/>
          </a:xfrm>
        </p:spPr>
        <p:txBody>
          <a:bodyPr/>
          <a:lstStyle/>
          <a:p>
            <a:r>
              <a:rPr lang="en-US" altLang="zh-CN" sz="2800" dirty="0">
                <a:solidFill>
                  <a:schemeClr val="bg1"/>
                </a:solidFill>
                <a:latin typeface="Times New Roman" panose="02020603050405020304" pitchFamily="18" charset="0"/>
                <a:cs typeface="Times New Roman" panose="02020603050405020304" pitchFamily="18" charset="0"/>
              </a:rPr>
              <a:t>Community </a:t>
            </a:r>
            <a:r>
              <a:rPr lang="en-US" altLang="zh-CN" dirty="0">
                <a:solidFill>
                  <a:schemeClr val="bg1"/>
                </a:solidFill>
                <a:latin typeface="Times New Roman" panose="02020603050405020304" pitchFamily="18" charset="0"/>
                <a:cs typeface="Times New Roman" panose="02020603050405020304" pitchFamily="18" charset="0"/>
              </a:rPr>
              <a:t>Mining</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CD43479-89AD-EF6A-463D-4DAA5E686C9A}"/>
              </a:ext>
            </a:extLst>
          </p:cNvPr>
          <p:cNvSpPr txBox="1"/>
          <p:nvPr/>
        </p:nvSpPr>
        <p:spPr>
          <a:xfrm>
            <a:off x="1632635" y="5173361"/>
            <a:ext cx="3105150" cy="1200329"/>
          </a:xfrm>
          <a:prstGeom prst="rect">
            <a:avLst/>
          </a:prstGeom>
          <a:noFill/>
        </p:spPr>
        <p:txBody>
          <a:bodyPr wrap="square" rtlCol="0">
            <a:spAutoFit/>
          </a:bodyPr>
          <a:lstStyle/>
          <a:p>
            <a:pPr algn="ctr"/>
            <a:r>
              <a:rPr lang="en-US" altLang="zh-CN" dirty="0"/>
              <a:t>Label Propagation</a:t>
            </a:r>
          </a:p>
          <a:p>
            <a:pPr algn="ctr"/>
            <a:endParaRPr lang="en-US" altLang="zh-CN" dirty="0"/>
          </a:p>
          <a:p>
            <a:r>
              <a:rPr lang="en-US" altLang="zh-CN" dirty="0"/>
              <a:t>Number of communities: 44</a:t>
            </a:r>
          </a:p>
          <a:p>
            <a:r>
              <a:rPr lang="en-US" altLang="zh-CN" dirty="0"/>
              <a:t>Modularity: 0.7368407345</a:t>
            </a:r>
            <a:endParaRPr lang="zh-CN" altLang="en-US" dirty="0"/>
          </a:p>
        </p:txBody>
      </p:sp>
      <p:sp>
        <p:nvSpPr>
          <p:cNvPr id="12" name="文本框 11">
            <a:extLst>
              <a:ext uri="{FF2B5EF4-FFF2-40B4-BE49-F238E27FC236}">
                <a16:creationId xmlns:a16="http://schemas.microsoft.com/office/drawing/2014/main" id="{E6CE8FF2-F590-B141-AA20-C19DC39E31E2}"/>
              </a:ext>
            </a:extLst>
          </p:cNvPr>
          <p:cNvSpPr txBox="1"/>
          <p:nvPr/>
        </p:nvSpPr>
        <p:spPr>
          <a:xfrm>
            <a:off x="7204218" y="5134881"/>
            <a:ext cx="3708677" cy="1477328"/>
          </a:xfrm>
          <a:prstGeom prst="rect">
            <a:avLst/>
          </a:prstGeom>
          <a:noFill/>
        </p:spPr>
        <p:txBody>
          <a:bodyPr wrap="square" rtlCol="0">
            <a:spAutoFit/>
          </a:bodyPr>
          <a:lstStyle/>
          <a:p>
            <a:pPr algn="ctr"/>
            <a:r>
              <a:rPr lang="en-US" altLang="zh-CN" dirty="0"/>
              <a:t>Asynchronous Label Propagation</a:t>
            </a:r>
          </a:p>
          <a:p>
            <a:pPr algn="ctr"/>
            <a:endParaRPr lang="en-US" altLang="zh-CN" dirty="0"/>
          </a:p>
          <a:p>
            <a:r>
              <a:rPr lang="en-US" altLang="zh-CN" dirty="0"/>
              <a:t>Number of communities: 82</a:t>
            </a:r>
          </a:p>
          <a:p>
            <a:r>
              <a:rPr lang="en-US" altLang="zh-CN" dirty="0"/>
              <a:t>Modularity: 0.8115798727</a:t>
            </a:r>
          </a:p>
          <a:p>
            <a:endParaRPr lang="zh-CN" altLang="en-US" dirty="0"/>
          </a:p>
        </p:txBody>
      </p:sp>
      <p:pic>
        <p:nvPicPr>
          <p:cNvPr id="4" name="图片 3">
            <a:extLst>
              <a:ext uri="{FF2B5EF4-FFF2-40B4-BE49-F238E27FC236}">
                <a16:creationId xmlns:a16="http://schemas.microsoft.com/office/drawing/2014/main" id="{BFD5B157-B7DD-CB21-EB4E-7B5E6B192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7" y="994358"/>
            <a:ext cx="5838297" cy="4282491"/>
          </a:xfrm>
          <a:prstGeom prst="rect">
            <a:avLst/>
          </a:prstGeom>
        </p:spPr>
      </p:pic>
      <p:pic>
        <p:nvPicPr>
          <p:cNvPr id="8" name="图片 7">
            <a:extLst>
              <a:ext uri="{FF2B5EF4-FFF2-40B4-BE49-F238E27FC236}">
                <a16:creationId xmlns:a16="http://schemas.microsoft.com/office/drawing/2014/main" id="{9AA1E789-82CD-45AD-2EB2-D5E75B168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592" y="994358"/>
            <a:ext cx="5883786" cy="4236970"/>
          </a:xfrm>
          <a:prstGeom prst="rect">
            <a:avLst/>
          </a:prstGeom>
        </p:spPr>
      </p:pic>
    </p:spTree>
    <p:extLst>
      <p:ext uri="{BB962C8B-B14F-4D97-AF65-F5344CB8AC3E}">
        <p14:creationId xmlns:p14="http://schemas.microsoft.com/office/powerpoint/2010/main" val="1496567177"/>
      </p:ext>
    </p:extLst>
  </p:cSld>
  <p:clrMapOvr>
    <a:masterClrMapping/>
  </p:clrMapOvr>
</p:sld>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2B4E72"/>
      </a:accent1>
      <a:accent2>
        <a:srgbClr val="2790B0"/>
      </a:accent2>
      <a:accent3>
        <a:srgbClr val="94BA65"/>
      </a:accent3>
      <a:accent4>
        <a:srgbClr val="353432"/>
      </a:accent4>
      <a:accent5>
        <a:srgbClr val="4E4D4A"/>
      </a:accent5>
      <a:accent6>
        <a:srgbClr val="BFBFBF"/>
      </a:accent6>
      <a:hlink>
        <a:srgbClr val="0077B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48E145-AD62-4F25-8660-0CFB23346905}">
  <we:reference id="wa104381909" version="3.15.0.0" store="zh-CN" storeType="OMEX"/>
  <we:alternateReferences>
    <we:reference id="wa104381909" version="3.15.0.0" store="wa104381909" storeType="OMEX"/>
  </we:alternateReferences>
  <we:properties>
    <we:property name="EQUATION_HISTORY" value="&quot;[{\&quot;mathml\&quot;:\&quot;&lt;math style=\\\&quot;font-family:stix;font-size:16px;\\\&quot; xmlns=\\\&quot;http://www.w3.org/1998/Math/MathML\\\&quot;&gt;&lt;mstyle mathsize=\\\&quot;16px\\\&quot;&gt;&lt;mo&gt;\\\\&lt;/mo&gt;&lt;mi&gt;l&lt;/mi&gt;&lt;mi&gt;a&lt;/mi&gt;&lt;mi&gt;m&lt;/mi&gt;&lt;mi&gt;d&lt;/mi&gt;&lt;mi&gt;a&lt;/mi&gt;&lt;mo&gt;&amp;#xA0;&lt;/mo&gt;&lt;mi&gt;a&lt;/mi&gt;&lt;/mstyle&gt;&lt;/math&gt;\&quot;,\&quot;base64Image\&quot;:\&quot;iVBORw0KGgoAAAANSUhEUgAAAW8AAABGCAYAAAAD6BVeAAAACXBIWXMAAA7EAAAOxAGVKw4bAAAABGJhU0UAAABFxpIngQAAEIRJREFUeNrtXQ9kVt8bf0wmMzGZmWRkkvmZkSSTiSSTTCRJkpEkk8R8JclXJPlKMjJJZkZmkiQymSQxySQZySSZMZmZmdHvHp3rPbvd+zznnj/vPe/7Ph+OL333nnPvc557znM+5/kDUP2oAwajMtHMImBgeBG13yltsQIXvvqoHYraQNRGo/Y9agu8gDMqwMDoitrxqN2J2kTUluV3eIjFw8jC2YzFO2TFEcq+K2p9URuM2ljUZqO2nvIO0zzFjADQELUDUmf7ozYsF+ksvY3bVhYdIwtNiPIMB/KMA4qyzxHKnmy3eYoZBeJcTn1V2wyLj0HhFYRNnfy2aEd4ehkFQujfB/ktrebU3fssPoaOdZClQAcDeL79solnORq1q1H7oqH8a1HbxNPLCAj1yoJO6W8fi4tBobkCqJM0jBPKP8lTywgUnYTuiu+xkcXE0MEkVJ7XyVHiA7jG08oIFJsJ3X3PImLo4jyETZ2k4RTxAeznaWUEigbgi3aGI1QidTKGKP8KsH83I1wcAL5oZzjE6wxFCjXQ5Sei/BM8nYyAcQFwvpsv2hm5gFEnBwJ71l2E5XKJp5MRMJ4guvuGxcPIixZEoR4E9qwXicW7k6eTETCWEN39l8XDMEEWdTIf2HM+RZR/kaeRETD2EIYH5zNhGAHj4kKhTgT/jkWrjfE0MgLGVcADy/iinWGEVgifOukhLJd+nkZGBZ5uRXvF4mHYYArCpk5uEIv3Dp5CRqAQUZNYoioOLGNYYQDCpk7eIM/3jaePETCOEYbHXhYRwwYYdVJ0prMGwnJ5zNPHCBgPEd1dZvEwXOAthEmd9BGWywmeOkbA+AF80c7wjEsQJnVyn1i8ufIII1RQgWVnWUQMF9gGYVInWB7vTzxtjIBxmVi8t7GIGK4QGnXSSij/PZ4yRsB4iejuFxYPo1yWQk8Bz0OlgOXKI4xQIRJNrbHhwSgXtgembFgKWOGBspmnjBEoqIv2oywihmtMZyjbzwKeZR5R/rcFy6kraoPwJ1ucOAKvSEtL/FdUAR+CdB/ejqidgT/3CCNRexa1Ofm7ww6fr1UuINfkM36TJ5k8EAEmot6pKD/3S3k/cddwJ2ptls8owsJPyE1ayGBVjjEr+28N4Htols/4CP5Un/qlPKdINvVayrgp8Tvsor2oWquh62wlIGgZXoEwKtVQNf9uFjBxwrNF5Kn4CvoVwZ8kPmwswVab4QIolOUk/ElnIMKtly37Fyea60g/agGMPsNnvgx4fvY44Vh3AfMsnu+sXJjXNed5HjZmtpyFMGqthqizlYaKkWFbINTJAISTiU1M3i25WCWpm3FpmW2DUoKh7XITXFBOCbGltZLxPh81nmNL1Hrlwjcqd3rdxWVW8133SytdV0lXpVWhi32AexClLeDlcgfdLOctbVMRJ9JL0vKK51m4At6FjdG+olp8O/FOgzWks5W+aFecDEOgTp5CGJnYzssFJK1UHOXqJSbzu/x7YcnuBrsahqs5Fj2Tjfcfw751y+ZdN+y/HPmuxZE2LaDmvYb1r/Lb/YAXOfkt9aBWdLZSUbEyLJo6qQP8pr4cmdha5fE2Ofb3nDLoUSzIAcuTxF3Jmd2XFMk4sqPnrZH40GJjmCP6rpfPatq/TwtPnDSnMiih8zn6uSN/Nw7F5Z4PUWcrDRUvwx0FUydUsVbfx85DkH5ZKhJkNRv09xFKtUFdnyQEr/aBkBd2QSb+/XkKX7dfPlNLhjIn+8eoiOTvxXHyuBxb5K4ZAZpb94HTkM7r/4D8lZnimIQlwvAYY50NFlUjww8FUidUCth9HsceQKx9U9dEyqp97uDIb9r/04QF3Z1zM8cWV7E4q4EqS3LBTNuATDcHE2ySx9+sU4Spl8usxiniFOtskKgqGQ4WSJ28KcAKU4++yTYFdj7lg+C3ePIFw/5Vi3cS/nZ3U4H1P53xm1Hlb8RNfbth/wsO53grol/zYJcb/rnG4t3KOhscqk6G2I35XY+CpFLAjnsaN8sv9wuxqOmAuqizLZ78mOi/gzjdjBHHt61E/4+Id34PuMdIPdH/U4d85mfEKLC9SKQW70+ss8GhamWYRZ388Dgmlbz+vIcxs3beX+CmSs+QZ6tyCvJdJp5U/v+IRv9UtOCZxN8fgY38diPR/z6i/xuOFm7MBdJFauGXxHvcZZ2tCIu7KmR4tQDqZMjAirQBlgrXVe4UzDK2vcCiPHMeJv6+C0oeKrqnGMqCUOkQ4SYVu1jNaFov/UT/tromLptmy7CoLoKdx0+t6GwIqHoZ7iyAOsECOFxnN+zNSQWYAnMdO23ZdxfoJ+9qkpZ4zOfphmhPgF4ZOrGRvFNOZy2a/WM5bFbA7kZeWP3TSP8z4C5UHfPDdxUSXw06WzRqRoYzZaROqBSwow7HEtbiEmR71DQ5HAs7rtvmdMYyLyaTd8XKJKzQPFGLy5qW/S0w44+XPFooz4gF1dVJroHQ3Vess0GgpmR4Dcrnske5vLlysxKW3Mcy7YqbIPsCdtZB/5iP9Gvl7+KovyV5otJFh6Zl3204T3uI/s950l3Xldt7ibGusM4WjpqTIVbK6T/HY41BeSqP3ELGeOf4nXqQsR446P8z0MFM7VDiufPyeWcIy7VeWp1fIZ1jp0CF5G/3IPfYm8BlZj+Kt+9inS0cNSnDLOrku+NxFpAX/upoDIoj3uv4nbDQ2GOWfW8BOoeGsDZiztfkngLbUJ/JvxlSFsS8frFY9KaphdIEpdwSWa3X8TxjJ6AF1tnCUbMyvF6Gl6aEO+xoHOzY5CPiCbvss+XXMLfK+YRla3oxh1U/F1b5QSjx63n9pKlqM0OGchkmdOm1h3nGLtpHWWcLR83KsBzUCVWs1cVuRUUius72JqzeLA8EF8mWsIT/j+W8rUH+tK0xthOUSatCl/xj0D/FE5u4bHUDHeXoep5biPFOss4WipqX4WfP1AkWnbbuYLcSvOzPMltjh8Cvq+UM4EEnMV1iell2mqBM4lzW7w37/4+Y83rHFpavjJQU372VdbYwsAw9UydUoMkHB89/hfjADnqQGXZ8t61huIVY+OLwd5uLmFHixBUXY9hp2P9Hxx8VVbDaVyHtZ550t9p0tgiwDAF3GbOlTg4SArbtX3CrWD1MH647Ysxfjq1KFScAD4lfkuPY+DH/RCiTOGLR1N2uGdyn/aUq9Pg4sjYQhsdt1tnCwDLU+DjmLPu9CX7Diqlj7RUPsjoJfosn6xRPuGPR/06N/r+BubvdCaLvPTn769N43gsFUCYHWWcLA8tQwQ1P1Mk78BtW/JagGFo8yGrKgzWmYg7o2o9bPCq+aMct+h8Bt9VmpoDOCb7FwzxjumUT2l+NOltusAwVdHqgNhoBTwFre6FAWZA+KnlTbo+2J4ldGgvrVcsxnhD9z1j2j10i5Q2Jb9eQx9MC5nmCdbYwsAzLQJ1QKWCvWz4vlRHPx1F6hNjxbU8SAxpWd6PlGEvEGDYXL9Tmc8rxHPuqYDPiSbeqUWfLDZZhCm465CkFqIAKW++AafATfm2647vgvaik/7bV1vcCHVpug4vgttoMVcPThatpEm3EifG33KRYZ4sByzDn0cDkgmzWE2coQIWPf/UgH4puuGPZPxWVuO5AMa96tlqw6LO8HiFUgIwrV9MkHnrSrWrU2XKDZWiw4H7L2c824oWfWT4nRcmMOJZLl8ZCYuvneRT8FzWdJDZUm7p+dVBKkuUiiOG4hswfOp7nXRpW9zDrbGFgGZaBOjkLfgt0/kv03+9YLjrH9wbLMR6A3zQCm4iFyTbHzH7i+Q/n7O8ulJ/v1ik03Mc6WxhYhgh2Iw96K0c/VApY25wDE44XCgzxJaIICshy0p9xMA7mpbFoSTMB0P7StiXJMHfTNYPnn9BYSF1G0R3TGM8mGKMadbbcYBkS+OqAOlkEt76+SVB5LlxdYqnVObAkOLZ5fHcT73Pfwbtgya7mHPT/xjHlQ0VV2uQWSaKJ2DzjNsU6WyhYhgRuW1InFE+k4+tLca/LxBh1DuRQryiLyOSHcbDHLceiKsO4KAqNXSDbpiloICgZE5psWWMxrXOk8+NQ4v19ubdWm84WAZYhgT2W1AmVAlan/NV9aeU0Z/z/VWIMF3gEpTwJjYBz0lQlIMo3G4tEdVFTlHJ3si17R1EyVB4WsXklXUfXNBZvF4gtq2nAsznabqLVprNFgGWogW8W1MkLQsDtxO+PAO1a5vujjjcgoSyd8t+yPux5oq9+uQBnZejbSryLi1STl4Au7uCLkvlJ/PaMQqepfPJ6Gea5R24SaxonRh33VrEJPYF0XryadLYosAw1cMeQOqF8lSlutUUKhcqaRx1vbbjQEymnBKyC+BOkr2NAV10/SbzLAQfz+RL8utt9AjP3rW5FX07knGOToB8VHVC6mxEFJ6gCEpR7a+xh9aYGdLYosAw9UidUCtjHxLivQC8dKVXH0DTXwFFlMRlK/HveDGaHlb4wNz/MM2fBwVxSG2qfZf9UME0WTdYGpbSeaW6KHzUWb1P3yf8pY7/RpPuwTHWHlNPD9hrQ2aLAMtREVnY7LIqJSgGL+eVeJSwXFZTL0D2D91V90ycTR2TsvXozjuMrGhuRGGPZs1WM8dEuMjtSwTRpaRCEV8BnhWtOu6Ae1Vi8TZJS7YdSQex5xXqn3FuzTkD7lDk8WgM6WyRYhprASll1ZfzmNZj5d/dqWC5pC31WWwb9tJCbYGNAiHDM35JDaRpTFoclzZPGAU+WhAosx4yL0mFDxDsk+V8h23fK4pl16XNOY/HOGzNwGUpc+jpsvIB8S4yTtsl1KdTLrRrR2SLBMtQElsToZsZvTFx5VMtF18leJ2x1Cujb3u4EXyt8i5tzHtfqElzXirKLU1YttkGughvXpx+GVIAuqA07SbF8UD60PQQdo3NpKd5vB/GMnfC3R0/yFLiUU3e7lYV7rIZ0tkiwDB1wTFllhtZzfgCHlY/mcs5n+6AxkcI75qLkV1Wu9TT8HVTyEcxcEx9LauJRYhfXcRPCAlGeOJi/DkI+nQ7GoC6Rdknr+5zCM69JnpjCI03rW+jQddiY7U94NfVnbC5pfueUa+Itqb/COhtUdGIS9HPCVIPOFg2WoSfqRCfIoU4K8h7YZeY6qPlh67RJwKOz8vT1GVEGSCwuvvN2YEVaFxzpyHpO+axm8IVp2KZhEedt5xy9h2jCi6ehhnQ2BLAMNdGdkzp5ZyBAm5SKww4mUCfwaFWzr5kcE4gVXnCVpxqjNMYc6ch8DlmLDSNvHvfjjj7UBcLa/5Wzv8dgluekknU2FLAMLTnTNOpkMKcFdt7y2QS39MJw8j6BfmThe02uLc+Ci/lev3Ywb1TI+llH+qFLbYiN3TQf+ckcH1KWj3aro/dYttTbStbZUMAy1MS9HNRJvab1/QrMq5Gk4RrohVPHk3cW8l0GUlbyvzn7o9KzurhIpCxWVxVH2glqY1HeZ9hevnYAfTmatgn25HiPRaDzRbfVqM6GCJahBnWymtFupPy9WMBFxNq05MBX5cc9KamWTk/P2SIt/1dyvFU5vjg5TMiJtol2uiRPG3G/nyTlswMYHVLGsdxFSPy4/FjqHY/VJT+a55LqiHVRWMTi8mlUWsYmi+xOSYcsKXr7QupVG+tskKh4Gf4fjxyxl/ZU8JgAAAC1dEVYdE1hdGhNTAA8bWF0aCB4bWxucz0iaHR0cDovL3d3dy53My5vcmcvMTk5OC9NYXRoL01hdGhNTCI+PG1zdHlsZSBtYXRoc2l6ZT0iMTZweCI+PG1vPlw8L21vPjxtaT5sPC9taT48bWk+YTwvbWk+PG1pPm08L21pPjxtaT5kPC9taT48bWk+YTwvbWk+PG1vPiYjeEEwOzwvbW8+PG1pPmE8L21pPjwvbXN0eWxlPjwvbWF0aD4HyFlsAAAAAElFTkSuQmCC\&quot;,\&quot;slideId\&quot;:290,\&quot;accessibleText\&quot;:\&quot;相对补(属于A但不属于B的) l a m d a 空格 a\&quot;,\&quot;imageHeight\&quot;:11.2},{\&quot;mathml\&quot;:\&quot;&lt;math style=\\\&quot;font-family:stix;font-size:16px;\\\&quot; xmlns=\\\&quot;http://www.w3.org/1998/Math/MathML\\\&quot;&gt;&lt;mstyle mathsize=\\\&quot;16px\\\&quot;&gt;&lt;mo&gt;$&lt;/mo&gt;&lt;mo&gt;\\\\&lt;/mo&gt;&lt;mi&gt;l&lt;/mi&gt;&lt;mi&gt;a&lt;/mi&gt;&lt;mi&gt;m&lt;/mi&gt;&lt;mi&gt;b&lt;/mi&gt;&lt;mi&gt;d&lt;/mi&gt;&lt;mi&gt;a&lt;/mi&gt;&lt;mo&gt;$&lt;/mo&gt;&lt;/mstyle&gt;&lt;/math&gt;\&quot;,\&quot;base64Image\&quot;:\&quot;iVBORw0KGgoAAAANSUhEUgAAAgYAAABSCAYAAAAvvxxoAAAACXBIWXMAAA7EAAAOxAGVKw4bAAAABGJhU0UAAABJzyRrqgAAGCpJREFUeNrtXQ9kV93/f5tMJiOZmcxIMpMZSTIzkSTJRDKPRzIyeUwSk0yShyRJEpkkmTGZzDxiMpkkkuSRjCTJZEwmmRnP7/P+dT7f3T6797zPveec+7n3fl4vjoeez849933P+//7vA9RtnAnMPYRAAAAAGQP0FUp4r/A+BPkAAAAAKCrQGwQGwAAAICuAkBsAAAAALoKALGLgjqQAHC8n5pAhtgAzaCrQOwc4Z+K9yuPpRwq1frSOFQaQ6UxVhpfSmMRxgGQ0ADYXRp9pXGlNMZL40NprJXGN5BHS7eu0jhRGjdKY7I0fiiZcgjkga4CsfOB0xGGQZYZmYVPuxLaw0pozyuhXfkOr7F9AY0h2aX20WBpjCpF9iViL5XHRI3TraE0Dii6DQToNi/QbRu2HHRV3tCulORD5UWzx/yzNFYriM0bf0VZwfybudJ4XBq3S+OkmidP2Kph5tGMrHEoIHw+C8KnclzH1gZCMBljD1WOwRql2ZmYvBcc77DloKvygubSGFGW7n8Ox1dF/K6c0GGGsp1OsPkWR7HNgRBcLY33AaEaZ0911CjNmJfeKJqtxKTZHWw56Kqso1F5kqsC0XjzT1f82wulSE0Zg620vTnwBKLWfzAD6+tRg9dyrDQu0a98r0R7/r6bsN0BA7ABzOHxj8KeWgSp/of6gLEg8WIfyAVdlWUcUlaSTpmMKiFRF+KxBvM2XTGU1K0MK6kmyn46IQyPBZo/g1wBYmJQ2FPjINEGdAo0Y9myBWSCrsoqLgmb9yaFH6sxKeg4TL/yaDqCz2aYQZ5R/k4nHBPoPQLZAsTEH8KeOgMSbcBmgWavQCLoqqxihPR5Fl0IJU6l5zDpC3SyWgyn85QOZnTNkhDvgXwBYuKKsKdQsLURDYQCYOiqHKJPIPR24e/jHgFhRbpM+SrCyWM6YVzzXX8S+hcA8fFYkBXARhwgFABDV+UMHA5Z1IRkTG6gSnI2tJvCiz6yTOxZii64yqKSXdAw0SRkDJAA3zV76iHIE4qzpA97owAYuipzuKzZtKaecNKmEQM5I7YunXAgY2ttF7yUc5AzgOM9dRIkCsUE6SvdAeiqTKFO8Cp3eyY2YypHxG7W0Opextb6lyDEOyFnAIeGMXtsW0GiUCxr6HYV5IGuyhp6NIT+EmMeG2K30e9nULNO7Kh0Qtb6wz/RfNslyBkgAXT1BWitHY69goGO+xGgqzKHi+QmB23bf/pOjoityxdmJZ3A1rWuaQfOmgNJ9pSuA+LfIFEodMfqVgkFwNBVGYSuav1hisTelSNit1D20wm9gpcyADkDOPTYslhjkxXMamg2A/JAV2URUxpiP0iR2Iy5HBH7OWU7nSCdNd8BOQM43FM4+hoOrqLXnYNHgzHoqkximtyEm10QeyhHxB7KuOc0p1nfJ8gYwPGewtHXcBwXDPR9IBF0Vd6I/TllYu/KEbF16YRqr79B8FJw1hxwvafOgkShuK+h2Q+QB7oqq5DuXO9MkdgMDr1tzgntXlA20wl9hLPmQLqeL9ogh+MroQAYuiqHeCgQeyJlYucJ5yib6YQ7wjfdBhkDxMSoI2+tliA1gzoNEkFXZRWnSL5i8hiIHYrtlM10gu7a0H+x5YEEmCc3hV+1hPOCXN0OEkFX5dWq5cFdu/aB2KHIWjqhRfiWt7HlgZjYIeyp4yBRKJ5qaPYB5IGuyjo+GBCcO+X1gNixvILeKqxHuma5D9sdiIkB0rdBbgSJNoAvRVqFgQ5dlWdcMCA2jxWleEDsdbRmjPnHBSG+GdsdiAndBUAvQZ5QSAXAx0Ai6Kqsg48iLRgSnMdN2tjMpJaJ/TqCTgtVWMs3zXd7UWU6dZXGsFI0bPn/VF4V//ddadyl8DBgB/3KL3LdxiP61ejks/q7ww7X16IE+oha4yeNcIkCVyqfoV93CnwPvB/XdtygX73WbcB8d1IZgJ+VAORnzKv5Wzx8NxcXAHHBKxfbjZXGW/p1VG9VDZ5/RsmVnozxdpOiN9dRPFPfdCWw7lm1Xyovj9IVAK9Sda5Zzjr/QVdlEH/EIHbZU2gFsUUrNk1B1yl8s2r0smeFwL3iP8bYWxMVglZ3GVQSRVunBGA//WphPaMUlc38HIm5rJkn2CGwL+GazxsIRQ6jdjv8fvuE50npsnalTFZjfP8PVN0jtXXKiJklfe+Gypqi4HE5XbHmsxrnP+iqnGEsJsGXAgxcy8Ruo2ykE4YoO7e4sUC6Rhsv3VlT3jTvm+0Ba75VGViLgehG2auKurjnrcE6OP99RCnVMeUZmQr7ecN37VHRBVO+WVFemCn2k1luNciXro6kXqJkbZDZULoeg9Zh44mKwKSFzWoPhhlfHBU8p7zuuoDRc4t+7yhaXxo7hfcariH+g64qAJgxnidg4EcgdibSCU8oG7e4DSpGrFzDKMlHtFhAfVG/Zw98j+adrhusZcVCMZkYdRcTzj1qSMvLCee/6uhb6i4AehzxN3yK4V8Luld6e2kYBxwqD2tG9MogAhOsJxhQ+1/3TntqiP+gqwqCLSrUZcPMtUjsaqcT6oRwbRq3uLVE7J0vMWnQG7DyhywjIOzR3VHjnlJmPw338VFh7vsWPCI1BapXa006vwtvbpPg8Q9GRDcWHRkFwciBz2jf84hoyGCMeW4EjKUngudaS/wHXVUgsEB4aEHspyqcVkvYQdVNJxyocviShURY4SNfvNOUYL636u8XPURAOH/6RqCXrkCM/72yb/uEEr68pmYDgbUqeEOVf8+h3RPq2Q0hnk+YYrOFVFm/q+L37FlXFirOKuEb9FSb1LvMxJAp/R72LK8rrCaEIwedMecq9w9ZFgz0cfAfdFXe8RclzxGuKW+tltrvRimbNNIJ0jXL+z0+e0gTpUh6PFLyxqct13zKYv4nFZ5/d0xDUae4N9HvjXGWI7yarRaGhyluk/kNnV0VRgHXcpjcHPgnua33MFUmo5pITtKTHfMG7/EH+A+6qgjYR/EKq8I6UQ2r0GjRMUzVSyfMefYeo3Aj4pnPya5nwrCwr85ZrvtswvmDnvoz2nhMLQjd/K8j/iZYVPVR8GZ08y86+La6gsf7Fd5ysGDvVkxv0rROw8X9I9s0vPJNGXRJMW3wDi3gP+iqooBzOffILpfDQq7oTT101ci3PD5XuhL3safnRp3V/iAoTBNIRXedlvNL4ccOISozLii/bcL8D4R3fiV4MPXkNy8vtdbuC6zjFenrDiTUKU/dRTGo9E7vNcazbVGgZBj8C/6DrioiDlpaZDz+oWLndKLSCV89PlO6EnfQwzOjPJXvll5XGXc9e8O6iuawwsB++r2yWYKUnz9V8fuj9Hs9gVSJv1+Y/4olfXQh/rXA+oLfacDieVcNZIfN+f8WQXa56JvwVFj/LfAfdFVR0aA2pc35ZD5CNkLZKF5xDd25b1/phLsJvF8bnDPwJG2h8+htC7ikExz3K37fResnGUyjL5LHFRQ4fESsfLzsnaG3NyDMb7vXdK2159RvjgX+bcTyeUfJLNSbBFx8N5+Cwl4iu1MutcJ/0FUFRgfp89omg4Xg7oLRZReln07Q5YJd3/J4hNK5fld35Mv2iFEXmV80tZXWw9wcZTBtZTtJZoV7LHBeBqJKzQ4U908HgmxJiEY00XrF+oSD773NQF4kKajkyMZrQQa5ak+8Qv7bIBeB/6CragD9FN4YJI5FNlAwmryj9NIJUi54zOGzdlJ03/wFss9rBqELA9reY69rqVp50VRZQM5TvKrlH4YRiWuULMe97NGj20PyCZfHAbq4aEBU58kwmBLmcxVNaxDWPgP+g66qNWwm+yYmNwtEjxFK79igdOzO1fEoFtxvU/IidI11XBxb0/UAmA38rtzBbpk2ntmXPBSTiER3wu+0V5j/jCV9LpB810PZiHLZxU+SET8d8qGL9IepJ/+foin4D7qq5lDpdSUh+MOC0KI9xU01LtDUlXV/jdK7erdX86x7DuZ/T3IjqJ20XlcQN297SvBS65WH+ZHCaxokSMf7Wi3poyuimw54XS4v5TKJGHx2tIfKlfsubziUaj66wH/QVbVuGAyqjZyE6LcKQo+odMIXx8/RtZ/96OgZUk5+n+N30rVhPW45dyPJfexZSb222I86Y21K/eZuQEHFPW+u66po69FtIn1h5kpgb7k8773FQDZMGs61ldb7/UeNI473rC4KtQj+g66CYbAe1uKQ6qsEBB8sAD0up8DIksAYdfSct5RuBzRd4Z5tHlV3tPNbhUeetDBNl8fkaMJBSh6KlxT3XUv6HDHk0YOOv/khg2eavtuoMM+shz2rKwAeA/9BV8Ew2JjvGqZ497Hzb/NeAZpGOuG8QEcX1r3UIdD1TXF1FF3d7eJioDtCeLBd7b+4VyOX0Srs6xZaTyFc9KC4bY+r3SSz892uYdIa+YTBPN0G87jes83k756HovEfdBUMg9/AnbI+xyB4ETZhVC7bVTpB12ltzYF1z3nwhZQ9r0OeQ3fvSN/kppxCSFosplNwU+odyp0NXStu/ua24f23BrzZ4eG7PzB4bouD9fu4ZVSqL9gG/oOugmEQXSHLiirONZmnck4Tn+kEqUnPGwfrv0DphpMZujCwbZvSRkGpllse2xRzjQmRonKeflfC+d96VBTNBjzpq7mNdAGRifD9w2D9vR7WPuWJD4vGf9BVMAwiwTnSSUNiv8w5TTrIXzrhIPk9UsPf6Rulc9td8JnfPXrDJ0lf8b6snmPjEUd5eKsB5Zf0mFwT+b1a+6QBT7Z7+O67DJ57yWCeD1Xw7BoEA/06+A+6CoaB2ZnaTTGssZac0+UD2R+9CsPf5Lf9qhQeveCBVv2a571wMP99g/12w7OC+0TJj8lJinuvJX2ko69PPfHIJQO6tQlz9BnMcdbD2iU+OQj+g66CYWDebIPDlkvkpuAoy7hCftIJL8lv+9UXpA+7N3ug1XMPnlcQUt6Q92OjRyVhu58fCWu3xQKlH4ZnvHNgkDwnuUis0cPadXxi05q6iPwHXQXDwAjD5NeDywI6yX24fwvpz93a5polz/eZBzpJRy9tIyDt5CZcrcMEyf3WfSlu29z/bpIbAvnAfrKvC9hpMMeTKuzZSfAfdBUMg/jE3kLy0ZCxAtDGdTpBumb5suV6pZsBfYRkHwkekm0EZMggWmDb839ZeIZN8ZZk2Ni2vj4nzH/eE2+MCc995WC/umwNbrpnbfikiPwHXZUj8MeuryKxieTijicFoLOuHiBJXlhq4GIb8n1NflvuxvWQXOQ3p4VnXLWcf59nj/sv8pvfnKL0Q9etJHecO2AwzxthDhdHdyvRZrD2dvAfdFUeMerQGkxKbMlTmS4Anbsch590R7tsr9yVWgZ/9EAfKQR/w4FQWRUUh62wlQrobL08nVCyrbaXjr7OeOKLWw543+SI5RsPa7/viU+KyH/QVTk0DFz1DU9K7L4aIXaUMv8Uc57tAr2mLNcppSkepWg0uTo/fSyFPfZMMNY2W8xdR+sXOvloPCMdffVx1WyrYIzw++4wmOeEwf6573jt7QbRglHwH3RV3g2DW1UkttQjfaogtHaVTjgt0Ouc5TqvpqwkTMLADZbPuEd+W0dvEhSF7Z0VPcL6D3vcm/xe2zzwwyNH+1iKOvioL5g2eGYf+A+6Ku+GwZcqElvyVsYLQus9mne8FmMe6ay5be90KY922CFNygWB3MglqrHKOwfP0VXzL5Fd6sXEk+ixnF935HXVwfp1Oe05D7wg3Wcw63C/uu4QeNzgeTbNgIrIf9BVOTUMXDBPUmIfptq52vIj2acTlsjvWXap17yrIi4+Ylau4tddFGN7//se4X3uOHgX3cVMnx3MP0f+wpdSTvuyYx5gI+Zf0t9wGafQUep2aHNXQSW2ktzrgcdz8B90VVEMg6dVIrbkbRWpacR1sksnSPlAE4tVynX/EJ5R54AO9QEB+JD0eWLb7z/i2Ztn6IpBbVtTN5A+TWGbOpK6Kbruxz8ieNrdMeeT9qurPct4TOv1D76MqaLxH3RVzg0D2zB0UmJLVwdvL5BhsJfs0gkSrc4Yerfs0TRF/P8V4RkuUL5JjxXqFtLXAEjfX+o9oOsQ+dXBu0hHvfZbzi8JI+leB1bEvQbfIkpR1znc/3sEIydJLYDJFbkuUPaqOe0idWq0MTaLxn/QVQUwDF5VgdhPqLYupvhEydMJ/wgbc6fw90dJPt7mW8iWmYsFYKf6tyhB+02Ya0Ap96ibCrelEPrTHWH65mB+XZpiQfjbU7SeYorKeX/VzP/a4b5vFCIrSS+AWkthz/YqA2TVIGpnclyYjbWJiG9SJP6DriqIYcBjKEViS92kiniV5Q1Klk6QzuJLuexmxejS7YFSmNQmX3syJLrRoHnWhGau4wFBHOU99JN98xwJT8nvMTldPl53dK07sF9ORvxG6qb40OG+1wnVKxbzSvvVtvlTB63X9VykX8flbCrTy6eK5mqA/6CrCmQYrFD8PF9SYuvyje+pmEiaTpAqYiUhPkNmV/5+IT89048FGOtuxb/HvUHucGAu3VFD3QmORQffUjLW+iznl5r3RKWO2mj9yl7dUUmpm+KQoz2vO1Vhez+FVKxncxx1d4COcxUed5JbDw8FIjitNcB/0FUFMgzKIaQOz8Tu0FjH7NXup+Ii6pY/XVcz6ZplXX72EpkfPZOOS91O8L7B3gvcCKjO8L3Cmpn0BvaNzsjhZ/zw7M3r8v8ubriUmveE1Q5sVYKqnArYbPGt+xzQaFAz/2kH80t3LSRtVdujjMeyPGwxMDZ1Uaj9gf14rAb4D7qqgIZBmeDdnoi9Q7CMB6jYuKl5966Iv5mlZP0Ljhh4KWFGRNT4QebHyVgxBhvQcDOVxhiCcEuIsF42jJAc8OR5mfKPizbCd4V3qMxRM21fBvh3u2A4SWFr21TLKU205oAjXjpjYBjELVY7T+u1C2v0ezHhC+E5YcZgF62nI67VCP9BVxXUMCgzxUUyq0w2JfafFH0Wf60GjAKG7sKdvyP+JskxpqCXYtoYxaRF6nOSq5GZUYP5cT5v3hQzdBp8p+MBRfbMwBvXGV8r5Kba/islCymbQjIGg2im9S52/M2l4689Bt/Z5uKkCxRdpOXyEqBmMitA/Epyi+VO2niKpTIStxyTD7sD8m68hvgPuirH2GpA8HIOpd+C2HUqLPpaeMZeqh1EMeR8xO/XYgqkwwEhFvfK3DcGe4JPUXCOui3wd23q21c25HlLyY5HslfC4ewHFV6PyREpXeObCQffr0OgT6eDZ0gefbuKGpyh9Vw4pzAOOfK0kxxF4795FCFIL5Pb449lPDCMGiyrNQRvPdypBHyYERbWI0I6HnlNvSN75sOB/c3KdHMN8R90VQGwh/Td1YJWN4emjoVsjkpib1K/uxcQWlFhoPOeBEaWETedYNJUpU4Jh9tkdzPaQUNBazKekb5bW5y53msEHFUIe9+98y+Q38JGE2MwLBJieslMv8F8exPsm7DjuHMUPw8cB9sNPPm444yjb1JuyNNQQ/wHXVUwcHhxJsZGYWXFhXSV5+sXDBiIrdiz5O6O7bxB1y8+LJ3wMoFQsLkuddSBUDJp2rRiONe7GEJpSAg5umgrqwvzu+qZ/i0GrdkY6Y0xd72BgL1vKTc+UHrd4E6QG0W6KERcvsec72FCGZdn/oOuKih2Kg/0DbmzXNeUILrsKMxaBETlqMPSCcMxPcdBy7VtIrmhUtTg3KZppe4rMsupxlHmut4Csw6+m9Sm+LSj/WEaIk+at2dBd10Ijz9WijIoFDmvf1QpnrCmRW9UVCZtz6o/hqKL6kHQ4uib/LDkwTzzH3RVDaBRhVnOK+t3SlmP35UVthIiJFeUlcWe00UlROpByg24TebphHrDqAFb0e0O1zhCZm1nywLpdEyFIHn3V2POJ12B7KIoUPJOWx0KPV2IfMlRaLNJ8amNcF1Qods9VeapDpKLNsOMxd4Y32RJmI9rLNpqlP+gq4DfkLTNZC2jW23MsHElwsPjzfs6sNFZcXAe8W+P1m2ziljMqOetqOdzxGNSCS8bhXBOeZ7leVnAcRpkB7bI/yu6yQDdF5QXf9qTAOPOesdVNGBcGaPfA/uSvw+H26eV8D1FfusHkqJLKbXpivX/UIpgTHn0SRT4LvXuywEe/EfxSBv4D7oKALEBAAAA6CoAxAYAAACgqwAQGwAAAICuAkBsAAAAALoKALEBAAAA6CoAxAYAAACgqwAQGwAAAICuApxhIDB2ghwAAAAAdFW6+D8rrSCLSVb1zQAAALp0RVh0TWF0aE1MADxtYXRoIHhtbG5zPSJodHRwOi8vd3d3LnczLm9yZy8xOTk4L01hdGgvTWF0aE1MIj48bXN0eWxlIG1hdGhzaXplPSIxNnB4Ij48bW8+JDwvbW8+PG1vPlw8L21vPjxtaT5sPC9taT48bWk+YTwvbWk+PG1pPm08L21pPjxtaT5iPC9taT48bWk+ZDwvbWk+PG1pPmE8L21pPjxtbz4kPC9tbz48L21zdHlsZT48L21hdGg+jQ6m/AAAAABJRU5ErkJggg==\&quot;,\&quot;slideId\&quot;:290,\&quot;accessibleText\&quot;:\&quot;$ 相对补(属于A但不属于B的) l a m b d a $\&quot;,\&quot;imageHeight\&quot;:13.12},{\&quot;mathml\&quot;:\&quot;&lt;math style=\\\&quot;font-family:stix;font-size:16px;\\\&quot; xmlns=\\\&quot;http://www.w3.org/1998/Math/MathML\\\&quot;&gt;&lt;mstyle mathsize=\\\&quot;16px\\\&quot;&gt;&lt;mi&gt;&amp;#x3BB;&lt;/mi&gt;&lt;msub&gt;&lt;mi&gt;C&lt;/mi&gt;&lt;mi&gt;e&lt;/mi&gt;&lt;/msub&gt;&lt;mo&gt;=&lt;/mo&gt;&lt;msup&gt;&lt;mi&gt;A&lt;/mi&gt;&lt;mi&gt;T&lt;/mi&gt;&lt;/msup&gt;&lt;msub&gt;&lt;mi&gt;C&lt;/mi&gt;&lt;mi&gt;e&lt;/mi&gt;&lt;/msub&gt;&lt;/mstyle&gt;&lt;/math&gt;\&quot;,\&quot;base64Image\&quot;:\&quot;iVBORw0KGgoAAAANSUhEUgAAAewAAAB5CAYAAAD79hIkAAAACXBIWXMAAA7EAAAOxAGVKw4bAAAABGJhU0UAAABOUUD+CQAAEblJREFUeNrtnQ+EFtsbxx8ra63EykqSyJWVK5FcSRLrWkkSWStZa0mSJJEkSSJJcq1IVlZWJElWIlnXdeWSJLkSuZIriSRZWdFvnt87b3d2dt6ZZ+admXfOu58Px/2z7/w55zzne86cP88jAgAAWbnkpe8VTruoIgAAAJGXFe6sv3mpkyoCAICFzoqYzvKVl254adRLO720yUtLIjrQ0wkdblfEczu8tMxLu7007qXZBtdPU0UAAAAi+yM6yVte2pjiHtMxHfbvxnus8tLjiOuPU0UAAAAidwOd42f/SzoNi/yv6EYd9qkU9+rx0uvQ9eupIgAAWOjotHR9KnrGS79kuMcuiV+DTnvP4cC176kiAAAAkYFA5zic8R5jMZ31xwz3C36xT1BFAAAA/x3nmmriHnE7zG9mvOcn//rdVBEAAECts9Wv2TUZr18u8dPhezPe94P/XkuoIgAAWOis9jvVa03cYyShw16e8b5fvPQHVQTNoGs8j6S2OeOr1I4yDFAsAOAg9eNcfU3c42ZMZ/2sifvq1/VpqgiyoI4Fnkg+xxYAAKqAbu7a2uQ9PsXo4oUm3ks3m22giiAtOqXzRpLd541QVACwgNiQoIn9FBGUSUfCl3X4+EJPG5ZBt5e2e+mYP+rV3aS6IUTXmL76edd/zvhloJ6KbnvpNy8NSbrNLAP+/ccwPXCYoJvOdvbSdSxGD2d8/Wx30MeKNjxLapep8XVeOuMb1zdp3nn/Oy9d8dKWmGcuC8xk3MT0wFFW+OL8fQHY8oOYNn+njfONPlaQlYERkjX943B+dXbgqJeeS7GRd9TodFfqPql5SNrtG/97wXcwuE94E9azNs2nrjPPxrTzA22WX/Sx4gS99+go6qyXev1pns3SeKrctY0S6nD/ckLjKzvtwPzAQbZKdKSqdpwaHkhow2vaJJ/oowP0Biros0TvpFzspb8jCvOQQ3kcSzml89S/ZlBqYfa6Q/fU/+73R9f3mpgu6sUEwTG0U37RwJ7XtmF+L8W039dt0gegj45wIlA422J+1x9RmBMOCItOqXwxGodOAR2WbA4Qev2ZiTRLC58xP3CQozE23Y7uNZ/F5PeK4wMv9NEx6usU5wy/DYeCe1DhfG2I+QqIChq/Jafnqkelv4zPvYf5gYNfY3Hnkc+2YX7j2vAuR/OFPjpIn/y3+N9p+P1VaT46TRmcMU7B/C3FnJ/s9I0t6fkcWQDXGE+w6Vttlt/BmLzOGnUTfUQfc6E+tXXQ+Pu9Mv/8YZXQYyZ/GgxBjfWUFLtBRneW/p7wHoOYIDjEekPbetVmeb4Rk9dHjuUFfXScB/5XsnWUOBAxwqwKuv7+XmxHCcra3b7ML99G77IeEwSHeGoU+3baKf4uJq8uHTlCH9sA9T6Txr/u0op22CPGKR4doJTtoW1UGk+ndWCC4Aj7xb5ZaGOb5LkvIZ+uHGtFHxcoi0KF+rUC72T10DbewneMCnr/FHMCR1AR/5Ciw26XqczDMXl870ge0McFTpXWsC8YjfFyi9/zgLh3JA6gziVJd3b2Qpvk+25MHl1ov+gjVOac3EWjMVZhp6E6EQh7DzqIKYEDqCOU4HSqxQtWO/jW7kjIa9VnEdBHqEyHfcRojFVyHB/2u7wdUwIHCO7k1Q1Ypwzt7m0b5HubxG+sq3K0QvQRIjvsDy14/h6jMerh/K4KldtI6P06MSWoOEMhm1Ub3mFsf4scz/u5BG2pKugj/KBD5h+sLxMN9TYjtnjdKypWdmtCXyoAVabb/1Ku2+wT///3GDuELY7n/7G4580NfYQ5dIUqfqrEZy+RWkhPi1hU1V1g3Y/ubUwJHPvCDJ6JtfieHnI47xrsKO4Y1NYKvjP6CJFGEaz4uyU++5bRGCcrXH7TYvfbDtAq1N9zcBPQtdDfpwzt0OWgGLtj8qVfsFU8H4w+wjw2Smv8BlvXZTQowdIKl9+kuB0wABYGUwlt6oq0907xOH/pNyv4vugjRBJ2TXqjhGeqgVmdNhx1oAyXVbzRwMImvKksKub9XrGtk7rK65h87a/Yu6KP0JDwrtGrJTzzqtEYdf0GV3YA2VkU6qyeN/jdJmObdHGn708JeVpZsfdFHyES3XAWdiF3ouBnrhO7d6VRqgigKcJnrLfGdOwW39QDDpZBnM/0qkUiQx+hIWMRRrC34Gc+MhrjW0aPAE2hx3yCu7+TNie9NLTLYQfL4bZU14Un+ggmGjlL2F3gM63Tbq6FuQOoIpOB9vRFks/pWnYlX3OsDDok/sjajgq9K/oIkfRK4ziqRbqPu280xln/HQEgG1syCLwlCtQDx8phU4LOVMl7G/oIkcSduSzKgUCf2EePd6gip+mXdJGgXE5VtFX9qnwReMeXYps+3WXI72fHbDHOT/r9Cr0n+giRHEgwhu6Cnns5hUHupprosOmwM3M09I6/Gq9bZcxzj0O2OB2Tj8MVek/0Eeahvl2T/NIWsZFB7/nJaIxfxf0gA3TYdNitQqdKP0p2V8NfDXl2JeqSHkGL2/m+rkIzIugjzDOKpwnGMFPQs3emEEB8ztJh02Fn55rMXetcnfJ6yy7lA47Y4VBCx1cV0EeYx3mDMRQVWvNGCoPcT1XRYdNhZ2J96N3OZLjHdUOeJxyxwwfihtc29BHmsMVoDA8Lev6nFAa5luqiw6bDzkRwBk29YGWJjTxiyPN0G9hglTbPoY/wA90g8qaF4rMxhTF+obrosOmwMzEq+WxMGhDbOmqV2SRz1/EbpZ8q8K7oI8xhUpI95hQZ+OOQcFwBoOhBedCvQjMzZZ3Gtrq8YmWge3Q2Sy0q1zdjHtTH+qDUYmW3CvQRfjAkyc7jj0mxgT9upjDI81QZQGouBtqQdlbNTpu+M7TVKngI6/L15S+x7W5PmiJ/LLVNXVtLzAP6CP9HI9AkTQupYQbj4Bbh7u7vFAY5SLUBpGJt6IvyYg73vGNoq1UI67hYilnmKDOoBvoI/2c6ofLH/N8Fdyjuy/kdOsQ+PaWpn2oDyNzO30k+07uWEyU3KHr0EfLhhCRPhdcbdjCSzZ6c32N5ypFtN1UHYCa85JXXgHuPoa0+ofjRR2ie9YZR27bA74MO5/NelxpIYYzfqDoAMyrewQ2jj3O898/i/k5xF0AfFzi6CSMppu2V0DWvJb3PYStpPPhwZAHAzllp/ZG2n6gG9BGyM5ZQ6XoeO7zGFYwVuznn9xlMYZDvqT4AE6ul+V3ReaRdVAX6CNnYbqj0gYjrgtPnS3J+p70pDPIhVQhg4p5Uw2nMSaoCfYT09MpcxwlRaTziuu7Qb7pyfq+hFAY5RTUC5DIwLyvdpDrQR0jPlCR7M4v6eg4HC8g7bNseDBIgN7R9BvecaDSuotaRzxja7DOqBH2EdByQbFPhUaP1vNmRwiCfUpUAsZwMtZlLBT7Lsr6qy2kdVAv6CDZ0dD2TUNHXU4zw8mZTCoP8SHUCNETP7AY3iGqEp6UFPs8alILoUegjGOiQueH0otK/Er+RbLjgDrszhUHOUKVtA9G68iccxOd4Cfpiyf9uzB19hGTOGSp5e8I9ThfcYYuki/XaSbXSYdNhzyMcz/5tSW3lrSH/5zB39BHSNeC0U+F1xkvosO+kMMjNVC0dNh32vC/dF6FnjpRUj5a2ewtzRx+hMTrF/SahYjUIgGV9a7KEDvt4CoMconrpsOmw53Ak9LznJdbjFbHFlAb0EYydbFTaabzX3RI67A0pDHKc6qXDpsP+gfpXCE+Z/lpiPe4TdooXDfrYxliOWkymuN/9Ejps5R+jQb6qcNn3CvFo6bDL7bCvh541XXI9Wp20/ILJo4/o41xWSm1rf5K/2TRHPcJT6xbHKepsZUJqxz6snEohgGsraoz1QPMXMUU67BI67KgjP+tKrsduYxkg1M2BPrYh05K/M/7wdFuP4Zr6utbqFM9ZJjWvTBaDrFqF6/nXYAS0UUwRCiZqo9lEi97li4Nt1jXQxzbjmBTj1zfsdKU/4feL/Qb8JsOzfjMa5CeZH1GsVahjmuDRlhOYIpTAiVCbUDFf1aJ3eSjVOYvezqCPbYJOg32TfKfC64RD9A0ahSTL5gcdRX42GuXpCpS7Hp0LLkGcxxShBFZFDKSvtvB9Jgzt9QPVlstXNvroOF2h6Ya8vQ2F7zMW89ueQAXtzPi8Q0aD1IHEmhaW+2hokMSUH7Tyi/bnFr7PGWOb7aXqmgZ9dJwxKdZxQfjL/Z+Y344HpmSaOcbxyGiUz1ow9dMt853JnMYMoSSiAvm0OujDiOCitEzQR0cZMFRa1qnwOlGBQ4YbjKjqf/+tyXzpSPyN0Sj12FlZ7vj0POSr0PMPYoZQEroeGDUl2uqpxn3CGeEyQR8drbT3UvxxiqjzfzP+SH+RP4I7G/p7Xw75W23Mn6Y/pNjpNp3qvxx6pgrndswQSvxyeVbRL1frkSNtzzhQyQf00THuSjk7M29LujOnefoN1jWYtynEIO+znjoYUbeA4bPtL/2vHYCymJL8jmrmzR8p9GGEqkQfFxoHDBWkhbgsh2cdS9EYvxZQUb0pBUHX8/aJzcFLI9QhhU7rR50v1T0DXZgglISK4j2pbnCN/SkH9NpxrKBa0ceFgnaIM4aK2ZvT81alMIajBeVZp9F048I3STd4UCE77E/NrIwwUv3vPv/vuvtSz6l/aHA/9dKzBfODklCb170iVpeUOhO2scR365f0s2/BTnukyU4D0EcnKuapoTLu5vxcyznLMrwsqfHcl3LdSqq4HBHW3qAcFvkd4UxGe/3it5HJHAft+k43pLbEpuvoszm1Lb3PE78jICwk+th2WM475jUVHqRH/vMDG5XK3qW6wR8dfivQEHUdRnc4EhAeyqQzRxseq+A7NUr7qHr0EfJDY2xfklocbZ1O0WMF16T8YANBen2jeZDTqP+Vn8eNVDcAOA76CJVFp2S2SW1Dnk7P3/NHgZ/9AUY9zfizEOp84KY/O6DHYpZThACAPqKPAAAAAAAAAAAAAAAAAAAAAAAAAAAAAAAAAAAAsGDR4Asav1zdV6qrWz2LqY4V9Azmc6k5RyDaDgCgj+gjtAh1gDAt9uAAgxQZAKCP6COUh8ZLfhkyuL+kFhxisf8bHTH+HvqN+iJeT/EBAPqIPkKx6NROOHqPTu8MN/j92oiR5CTFCADoI/oIxbFTaj6Bg8b1r290cXyPMGAAAPQRfYQCiArDqsa4MuG6DomOWQwAgD6ij5Az4xFG9UVqMXKTWMcIEgDQR/QRimdConc0DhmvPxlx7W2KFQDQR/QR8uNCA2O0bopY5KU3EdcPU7QAgD6ij5APww2M8b2XlhrvcSLi+tdSW7cBAEAf0UdoEt3VONPAIA8a76FrM18jru+neAEAfUQfoXl0dPeigTG+Mo7+eiV6quckxQsA6CP6CPlwWhq7zhs1XL9c5nv40XSGogUA9BF9hHxQY2o01fPBMHrc5KV3Mt8/LpsoAAB9RB8hRy7FjB7Px1zX5aVzUvODG7zmiZf6KFYAQB/RR8iPXoneBFFPayKuWeKl4xGjRl2fGaVIAQB9RB8hf47HGOOfgd/p2UGNRKNnDWdDv9M4rzq9w7EEAEAf0UcoiBcxBqlTQUe8NBVhhK/9vxMSDgDQR/QRCqZPbAHWNb310i0vHRLWXwAAfUQfoVQOxBjgcy/t89J2L3VTVACAPqKP0DomYwxyL8UDAOgj+gjV4LGk2/0IAIA+oo/QAj7HGCQ7GgEAfUQfoSLMxhgkAAD6iD4CBgkAgD4CWImb8unN4f47hLUeAEAf0UdomnsxBrmnyXuf8e9zjmIGAPQRfYTmOBFjkI8y3nOp1Dz/fPcNHgAAfUQfoUlWyvxIMsE0lPJ+v3rpX//a+17qpIgBAH1EHyEfLsYY5KzRKFd4aSJwnf47xx4AAH1EHyFHNGbrE4n3kzvtG+aywHW66WKXb3z13ZQahu4wRQoA6CP6CMWgxvVY7I7uG63p4PQeANBH9BEKRqdoTkr8UYZw0vUdXYvZQvEBAPqIPkK56BSQTu/ckFos2BmpTeVo+uilh1667qVBL/VQXACAPharj/8DvLAk5LNiBDoAAADddEVYdE1hdGhNTAA8bWF0aCB4bWxucz0iaHR0cDovL3d3dy53My5vcmcvMTk5OC9NYXRoL01hdGhNTCI+PG1zdHlsZSBtYXRoc2l6ZT0iMTZweCI+PG1pPiYjeDNCQjs8L21pPjxtc3ViPjxtaT5DPC9taT48bWk+ZTwvbWk+PC9tc3ViPjxtbz49PC9tbz48bXN1cD48bWk+QTwvbWk+PG1pPlQ8L21pPjwvbXN1cD48bXN1Yj48bWk+QzwvbWk+PG1pPmU8L21pPjwvbXN1Yj48L21zdHlsZT48L21hdGg+hiP90QAAAABJRU5ErkJggg==\&quot;,\&quot;slideId\&quot;:298,\&quot;accessibleText\&quot;:\&quot;lambda （ 小写 ） C 下标 e 等于 A 的 T 次方 C 下标 e\&quot;,\&quot;imageHeight\&quot;:19.36},{\&quot;mathml\&quot;:\&quot;&lt;math xmlns=\\\&quot;http://www.w3.org/1998/Math/MathML\\\&quot; style=\\\&quot;font-family:stix;font-size:16px;\\\&quot;&gt;&lt;msub&gt;&lt;mi&gt;C&lt;/mi&gt;&lt;mi&gt;d&lt;/mi&gt;&lt;/msub&gt;&lt;mfenced&gt;&lt;msub&gt;&lt;mi&gt;v&lt;/mi&gt;&lt;mi&gt;i&lt;/mi&gt;&lt;/msub&gt;&lt;/mfenced&gt;&lt;mo&gt;=&lt;/mo&gt;&lt;msup&gt;&lt;msub&gt;&lt;mi&gt;d&lt;/mi&gt;&lt;mi&gt;i&lt;/mi&gt;&lt;/msub&gt;&lt;mrow&gt;&lt;mi&gt;i&lt;/mi&gt;&lt;mi&gt;n&lt;/mi&gt;&lt;/mrow&gt;&lt;/msup&gt;&lt;/math&gt;\&quot;,\&quot;base64Image\&quot;:\&quot;iVBORw0KGgoAAAANSUhEUgAAAjwAAACACAYAAAAPmLO9AAAACXBIWXMAAA7EAAAOxAGVKw4bAAAABGJhU0UAAABOUUD+CQAAG9JJREFUeNrtnQ9kl9sfxz8mk0kkmUkiM5PMmCTXzJgkyYwkSSYymWRiritJIlcyuSKTTDIyM0kiSZJEMrmuGUmSZEwmSeL+vp/f93zvnr49n89znuf7PN/veZ7zfnHc6959nz/nnM9zPudzPn+IAAAAAAB0NpXanVL7WmpvSu0QugQAAAAARaKp1F6V2r9V7TC6BgAAAABFYThE2eG2XGpr0T3AF/4SBOF7qR1D9+SeY2Ysw8b4L3QPAF4wLXwDuB1E94Cis67UHipa/2/oosLQa8Y0bKwfmLkAACgu9xSFZxTdA4rMRgo/z+X2sdQ60UWFY3upfRLG/CWVHRoBAMXkNsHCAzyEF7Z/hIn/odS2oosKS7sZ47Cxfw2lB4DCskeQ+/cEHx5QUDaU2rww8Xn334EuKjwdJFt65s0cAQAUj99L7UdA3jk0fTu6BRSR5lJ7Iix0X0ptJ7rIG3ZTORdH2Fx4XGpr0EUAFJLWUjtQan1UDlUHoJBoXvr70T3eMajMh1voHuAJOMYFoGCcURa38+gebzmvzIvT6B5QINia0U1lB93LpTZLZcs2z/U96B4AikGvsqg9Qvd4j5SagM/6+9A9IEe0lFo/la2Xx0tt0ig2i/Sz70p124iuAyD/sAPqO5KdlFvRRd6ziWQn5vcEJ2bgPiciFBqtvUb3gTQ17n1UPlKZonLyoyUqmxK/mQnH/2QHSk6M9rzUZkrtKpVrfMSJGtprro/ssatMKYI+hO4BhiFlntxG9wDHYR/EV2YN+RZT4cF6AWqii8q+Ac9r0LqrE+Fdo/LRjERrwJIxjSH47yMg9Sn6CFRzR5kv+9A9IEc0B5SgqPVlEN0F4sJm7zEqmwf/zbCxUsPnskfNRB0yylXQJD+O4fi/Ze290IefCUdZ4FfaSm1FkTskJwN53Hxr6wlvyFFWBVjDWXknSC5O2IiGEGuii0r/jKF7gACi+UCRWBuxVrzwqC/Y6jVAZWfum1ROQlgL7cbgwBFvXI/vocVveKN9ttSeUdmNhfUGdii/4LriyY6Of1G8I6tX5jeHqJz4rCXEKsEDMlJqdyn5cZjveRW2kHyOzZMLyaaARJOZI2Fz57uZWwDkhZaIteLPAsovGyH4CJpPQdgXlqPUPoa8exyFh7Mxczj/NaPchCUt/SPiuc6SnOyU298uKj384Hxk9IXsPeBPUdlcnkSpukDxnNBWIOP/195RJA4k5ZAyf26ge0CO6Cd/TgMexDQM9ERc7wiV05bYrr9SiYrNVLak2Vzjkksd2mO0MJsH5/T0vSndd1uMDrvruYB3EMIvQe1Ivnhsde1E94CccJJ0/50ilVDh9XmvUeJYWbmlvPuSxfX46GuOykdVUQaON8I1dlC4dSnuderOebI7YuIq3AMZ3L/ZKDMIMdTRJjnC0IEtWpg6yk6AvKBFHj714P0fU3pRumwtk4IaJkL+vssoVhVXimEqHzGyknmV5GPzhsLmqGcWigYrQ3xGl6V/CHfUk4jnOOSxcG9VlNIFfPtATBYUWd+K7gE5YEVZKy548P73hHc/nLIC2R+yFlUip68bg0WQdcJ1vjays/pJzsBaHbLaU6dnYi/vZeVZuj0W7stKv5zEtw/ERDsOuIzuAY6zM2Ld8qF+luQknLSUxhyF+80GDR3se/uW9IjgJpKDahrCMNkdYbGjVL1Tzx8n2RzmawRSs7Kb4f+OHCogzTn1BXMKOM4fyrrlw1oh5SB6lfB6TcL34FbV3zyh6PQnm8ihrO7nyM7BqJERGwspDmQROKGM01V8+0BCJpR5dQLdAxzmsTJ3H3rw/lJOrYsJr7eLojNVV74XVyKuJVUBqPtJxJ+Wys5EgwdzJOSZpjwWbi2KbQe+fSDlXSK35+ge4CjsI6KdUJz1WOHrT9EQwpayin/OQfPf7tWgjNU1AvQy5afYWgv9mt3ZVz+VdkIoOsiOeWV+daB7gIMMRaxhuwr+/usFhY99epIe5T0NuV5FueGEpOxb+8bcO4qZkGu9rWcHnbZUdlwqOjlNKHDInFfG6wy+faBGUG4C5I0bypz94sH7S8lDZxNeT7KYjQSUIU5Q2GV5vSVqoIvMQUtlh49NXHJUHK56vmZPhXtBGTOED4Na2arML6Q7AC7yISeb9noZA6oVlLhIFjOuoDAe89rSMXldqtbzzb9aKDtsrtrs2KAGswp/9FSwdxAK44HsgY8YyAudEWvZcMHfX4qmqmUDfENYX7iv2bXkXoxrhVmMf9TDmMJnbW/Jzroz6OjgVup8zHgq3GeVMfsD3z6AeQY8YyxiLdtc8Pfvo/Rz3HwQ5P4llXP1xSnY/YjCS1Flzh1LZee2w4Nb8US/6KlwY+cN6gGitUBe0Ipo+nAEKwUfJU1PIlnMpih+ySKulhDmCzSedafY+u18puRZGevBbXLbApUlkif+v0brBiBNpKzrP8guMgOArOEF9Tv5nZNMKvB9IOH1RgWZZ1eYuCcrg5SscntNsAKzZKnwjOVggFsdV8oaobSiwCNIm2lCYVrgNoMR69mBgr//FpIzSyetDD8nXJPdSeIeD16nZJXba+K6pbLD/j1NkCFnmVTG7ogH799qFlo24c4bATyY4k6RE229Mx8LloVLVP8yKi5xVJlv1yGOIEXYJ4RDq29S2efjs5FvlkV2yGVXhrMh8vgX6eUk1hS830Yo3czSmsUsiRvJG6pzwuAuS2WH23HIndP8rYzdtoK9a7tRbljIZkm2UKblvD5DcqHcLZ7Ot23KfPsb4ghqhDfXw0aZsanjWDm6D+Z+WVT+9pEHfXiX0s3HNqAoj5tiXquD0q3cbsUjy4n0HtYdp2lRxm6pAO/3G5WP5V7QaiSeTUsjqVhUWCsv7r7mfNKOwtdBLEEC1poF+WPInOIoIE6K2x1Yj1g+gzXe3hp5bI+Q2/GC96NmjUkawCI5QCex6I5SupXbI9kdY+EYhxw6zQFl7O4U4P04a/Y9Y82ZNf/+xXLutqdw76h7jHo672aUPtkPsQQxOUbhIc8vzKZHI+ivw6cRIxEy21PwvpT8l2oJYJlPsS/nBIU2M+5bLhhJzFWgvpzzUFnlHd5Ji/lbqx9Ph8U9nnk6735X+uQcxBJYwgnwnlB4rac42YArFogZkp1rK4lzi47k05nUR6aV0ju+lqxPF7LqjCgzfRr1NkD9mFXGr+g1xcYj5u/lFO7xPOIeXz2dd/uVPslr8s+BGN/GvDcXvu3s/B5mrWVLT1fMa7WZ366QHo7uQzkJyX/pUMLrHab0Ks3vFa7Vl1VnTMQQCoSYus8n8teXgi0975X3v5/CPbaTnJ69EpLpI0X0HYPCUx/WKFaId0Z5SXOh9ylqVQpHZ+fvDcI3NOokQEpD0Zng+W6QfeX2dWbT2lLLAvHZUiC+UfFD9/JOszJ+K570wcU6WF/6SfYb+uDx/NO+JXl05obCkz3smPqUZB+TWqJK71m8d1vBZVKyxkhZ0NnpmI/5WmPK+T8JFd0vMaxus+beiaNhD8QQCF9rUuWJvcr4zXnSB79FzOO0Qsd3C5Yen+VEW2D2QOGBwlNFm1kopc1JT4bz0ZeUCTfJ3p+z4tx9VLneTkov946kf4T5al2gFELVb8UQiBPQJ5xHSwA36UkfsNVSC1dPs9TICUIUYxAt4eVRKDxQeKqUHa1A9aEU7vEg4p0nPJBJyXpWrUzut9wY/yFcb3eCZ5siu1D5yrpWcyLCzzEEYjv0Cee5SkgWyTxU+iFN7/+mkOt3ezz/hpV+vwaFBwqPgSN9F+ugiCxHvLMP6RKko/emKksLO3ZzvqOo3DePKT0fvQ/Cs4VZgdgaV5MP6k6qb9I2kD2zhFwojJZGPs0jp2qFZ9Hz+Ve0SC0oPOnDi9ZL5TleU3q+opql14dyEqS8P0e9rafVoyJ2Yu6NuNZaCs90fTPhs0nRc+wj2RywJrFhpqPWjhglhKMXjVfKGHZ61A+HSU85nxY9VHtYZpHQ8hTNQzwBySUOKkpIWicJLRFr2kNP+nvFco23OQGQEhgmdROwOWFiBSsV/7/pGArPJchpLtB2ND6VA+mNmM9rU7rPWNXHutXz+ddECNcHMmcj5DLNDUNUVvQznvT5nMX6PmZ5rUlBSU36PbXRQdIq+ix6x2flQAayBSHpdn2RZgLGZ4Fr3sAUjNxRNqN7vKUvQiYXKN0jpuMR9+tGv//fwhJHoQiraF6Lpayb5GMt9gsaSHMnZlt19t80bwwyQ6t2/xwLb+oRQ9UZyjsxBX9RAuHQDRhOcPe+TpuQCloE8pJn/b/PyOVX09iHisu9bHTg2Ti662nVs52l8KSIiWmjeA5tLZBZ5yliav9a0HJwpBGiH3SMnsb0+w84zoNqJiPWl8cZ3HNBud9tDIlf7I2h7PxAd+UCzVH3pof9cZuyc8LnsNpvAflox/T7jynC0ThYJSoRaBbVylsj7ncYw+IXcTIsIyQ9H4yQ3wm2qrmg9Mc/NV47WL7iCqbeTyAXFAgyT/WPlory39mIYfGLQzEUnk/orlxwTRnDYQ/7Q7N41RIxxMfBX811OFHXeky9nyha8kGQnCMW60sWVbG10PdXGBZMROQryD83CSbcIPsj5nXSiKGgP8JRTLtYiuZNdI9XLETIYBa5mdjf9Ltyzz8xLPgoae0euisX3FHG8ICH/dFJ6YeldlO2jpZFQDsuv4Pu8YZBi7XlZAb3jTrOQsSxhxyEwlM4NDPuXg/7IyoXT5KIoUoma/Zr24YpF4qW8G0O3eMNTyLkj60wWRwHa2kR+Ci6CUPjH1Hmfpx55g+tMnCfp32iZZ6OGzF0KvDbUUw3kX6lz++je7yg3WJdyUL57SaUSAIh7I6h8Cyju3KBljl7q6d98pbSiRhia06l6vADTDWVLaRn0wXF55zFunIkg/veovofoYEc0Ez2Cs9XdFcuWFLGcJ2nfXKf0okYekqrGVpbMdVU1lFxMtyiWnoyXlF0brcNKY/VVoquHoBs6B7zOYYwoAaO+6CG0a9ojty2EUN/kN/O32lupvJW0w0KT3xaqTFuEjci7vkGouk3szGE4Td0l/N8UcZvjad9on0EbSKGdgV2jROYYlasoeIkMYXCEx+bgJi0C+12Wlh3JiGafjMeQxiQitt9NAddX7mo9MndiN9y+Yh35m9feKw0JiGLhI9QePKh8ExQ/f137lnccxBi6Tc9MYThBroLCk8OOab0SZTz8SNazTTehukFhQcKjxU2Jwdp5sIZIrt6kHDLAGoUS7AtOvwOvBNHUUI9u6ivaOb1Txa7VP5Q9mNqQeGBwmPNgsW90qplxY7PHy3u9wQiCZizMQRiu6PKTiUc+zIWGSg8VWj5pj4LvzkR+JtT+ESkOhd/QOEpvMLzxeJeaSX/m6HVSGLtfucgkoBpjbAMBJtrCkVb1W7C90rMUHh+ZU9Ma0NQQULdJ8xFEB+b9SQNTpprvSy11xH368WwgApXLRUe3hG7ks+FM3m+Dzzb7xhGLDIhdMTol/7ATpHz7sBJOf25+B1dU3iioqXS+B71mbnELSq7sk05CT7p4KhN+Pl4AFt5ViyVHhdMg6ytLwee6ZKHY9Yc80PjKy1kl19qd0AG2K9tIz4LmSg839A1hSfqeIlbLUEA2wPff97o7ou4V1Q05nBgkwM8YdRS4flmds2N4njVwl50vx3emXCOCQ6pPG92IRXL1q6qv0WU1q+siZjP60w/VpJwsiMzioJC4QHJmbdYR4YSXnuHkdGggjIWca8zyvUqR96sQG3B0PnFI0ulZ57qf7TFO/XqJHJFc0RjMy2XO7htdiVLitUmzEwLhSfe4svtaGC3yBaenfgMQOEBNXGbsikc2kur5XOCqSKmI+4lRVmyVbfiYI0M6h4STLQW1bhGUb3OOzlf0CIVvwjcVbP42piEw8y0KC0RjuZE+T2wEO8pgPzeMfOH0+g3KlVDkUpLgPicsFxDemJccyyw+ftBPzshP4u4T5gvXndgo3MJsusv22jVZBjVnpqBygrOsTAR8sHc58E48KJxXOn70yG/0WqjrfV4Tn+zmMt53+GxtS+sYGMjMqRrflPL+MQWnlayc1z+QNHHx12l9pz0LM1R/qfVlvDfAsrONGQXsI/Oe0ul51MG2igfl43Tz47J3DgEvd2zsXgZY3eEaunhRH0QjxXgHYcVBaPeyu56SpbsERSHm5brB8smuyYEq5i3m83eY8uNXlQY/CWjVKw360plA/TIkY2gS7LrLZuMBcc2aRVrqOwPUUsoL5+p8rFOWOKqvzwd/OdkX4BR88HaDYUntI0X5B01P4aDdX4WLUz4GT6tXrCZ7CN/bdsJ4V4/ElyLy8q0QHZBkCajfceZUKw981kkZ6jlo6ctIUrQGqPR8/8fNQMuWSc4i7LPSaPCjmOkKt9aAb09HvfhirLzKwra2I/W+Vm0ZI93CfiCTdV0m7YU8f36HPN6U+SWT6NLsguMcnKf6pvmnE3fpym9FOR57fewvhkR/n5G6c/9UHh+atcK9o63HdolauU8ZvA59YrDZOdDpynIUTl7bI/PvijfTsgu+IUeY134QdkpOuync5KQ8ZKRoh2kmma3IDhWCs+NAr6jZFVhX7x6HwVrO/tbEGvv4O/V45jrAP99n+X12ednOeJ6PO+2QnZBEjYZpYTPQb9T7UoOh5xfIeRAsbHYLCl/f52K7ZiblGAitCsFfs/fqzYjb6gxBX+PKfPwOsTaW9i36wKVj3A+G8vPN2N5mTeWjpGEigkH2kyZzc03808+lRh3WNFxUXZBBHzk1G8mKk+4u8ZKsxKY0Ny+Gi2cHWvZZ4f9JzjbZhu6UOzXsHw8WhjlKdIjFXyF353LRfiQ24JDgg+Y3XGjjoPPUbx0CgAAN2QXgIbQKywYw8pvDisLDSp/g3qh+VQgtwgAAACrXbJW7wXOosAF4DwPAADAmrAcSIsRv+lSFprn6FJQJzQH1W50DwAAgAqcECssEu5qxO9Qwwi4AGq6AQAAsGJIWCwGLX6r5byAIxzImiZCpXQAAACWTFJ4VW+b3fELZcHZga4FGdNJevkZAAAA4D8WKTwRlw1aXZZBdC3ImEFl/k2jewAAoPhwmPllo7iwjwNbbDjPDuclOhD4u61UW5HLS4QcKD7C1r8BKleZ5rDw3xv0HKOEXFAA5FF2AagJ9mfgjNSLFJ1t+pT5zXHh/++yvOch0ovmgXzPJ1aIuejuUSo7sc+W2seQsW7UR3NKmX+HMIQAsuus7AKQmH0his68UWg2m7/ZQKv5dtjiwzl2wo6klmPcd5ey4DzFsOSWBxSvXEtPg55TC0lH6RgA2XVXdgGIzTr6NdPsitHqJSpFQk9TeEhvHN8H3klIxV0RJZNf+CO4l8qJ+46QXih2qYHPKUUJ/iBECQLIrsuyC0AsuIDdAv1a8bbD4rdsDXorCMGRmM/xWhGoDgxTYZCsKY1yDt6mzLt5DBcAzsouALFgp+Tlqsn7iVaPr6LQfB82x3wWbQdxEENVGO6RW/WqDirz7haGCwBnZRcAa9jDvrqyOZv245zFTgoC8HeC5zmhLDxXMVyF4aswxhsb9DyXlXk3guECwFnZBcCKXmHynoh5HanC9ESCZ+ohOC4XHaluWiOT+z0hOGICkEfZBSCS7fTrMRa3uQTXukPpVZdm51DJeZSjwdZg6HLPGWF8LzboedaYuRX2TF8xXAA4K7sARMIh5W8oPIS8NcH1HqSsnMwpu+09GL7cIzk99jfoeQaU+TaL4QLAWdkFILFCMZrwemHh6A8z2EVwu4DhyzXrKTz1AFtSGhX6fV6Zb2MYMgCclV0AVKRsyP8kvN5G4XpnanjGLmUBeokhzDVSNu1GWlK0orXbMWQAOCu7AIi0ldpnYdIOJbzmEGXj6PmR5CRwGzCUuUUqENuoSKgNirLzAcMFgLOyC4CKlC/ndQ3XnKBsMm5OKgvRMQxlLmGz94owplsb9ExHlXl2HUMGgLOyC4DIDuXDfryG6y5QNona9ivPO4fhzCV9wnguNvCZ7hAc5AHIo+wCIDIjTFg+4mpOeM1Oyi7jZhPJx28cAdaCIc0dUnK/RiWUbCY5HH2Z4IgJgKuyC4DIVmUXe62G60rRLWll3LxBONYqEn8LY3mgQc+jHWdNYrgAcFZ2ARC5oHzYBxJek3e/7yjbjJu9ynM/wrDmii3kXjLJB8r86sWQAeCs7AIgIlUyryV/ghSd9WfKz/6G5GitLRja3DAijOPDBj3PZgrPKfKvmXMAADdlFwCRbmUXO13DdV9SuhYjiXHl+c9jeHPDXUo/X1MtnFPm1TiGCwBnZRcAkVPKh/10wmvuI9nEmbaj5yaSHUvfExxL84BWq2pHA56nycwdaQ5vwpAB4KTsAqAyrSg8+xIuFpID292M3uGa8g5HMcTOMyiM3acGPc8RysaJHwDILgAN5JXycU+ykx1Trncyo3foVO45jyF2HimJ5JSDMtGJ4QLAWdkFQOWL8nGPexy0jeRsm1kvFloF9QEMs9MsCuN2qAHPolVGn8FQAeCs7AIQyXflAx8HVo6el9o94Vofld+2pfAeWqboFxhmZ5FCWqWaaDzPsnQafk4oFApAHmUXgJoUnjgWHjZt8rmtFKIolZPYTeXw9zSsP5o/EhJguclhYbyeC3/P9as4y3FrBs+ilSu5jaECwFnZBcCKJeUj32V5jUpGZRaAq8K1joT8rtPc/1ZK77JNUeAWCBFbLnKT7EO/K8p0Fo7oPDf+ITkyCwUQAXBTdgGwZlZReM5a/P5P+tm/QTrSaq/6HR9jcegvnwGvS/F9LhHyp+SJp8JY9VT9XcX6klVhWM3ZHvmcAHBXdgFI5UO/TLJ/TVtAueFMzZUz22WK9gfi33K2Wi7+mbZfRAvJOVRWKB1/IZAektN80BrHx5FsZWE/sI0ZPEMryc72PLfXYpgAcFJ2AYgFh55/U5Qeroc1ZCZxk9HeLwUme7XSIh0pVXL67C21D1R2bNuT0TvtI0Ta5AXtOHU9rdZ54/mSVf2qO8pz7MUQAeCs7AIQm7PK5NXaSshE/mHxO1aKBjN+pynl/kMYcmdYsZxrxzO6/0HlnjcxPAA4K7sAJOZ+TGWHTZQ7Q67zLuJ37KTcX4f3Yb8gqbAoH7ttxpA7wZzFXBvL6N6tJB/BvqV0fcsAgOwC4AhcE+WypbLDUVVSFmat6CL7/NSzgjkfv0lHbE8x5E7Qp8wXPi49mOG9H5NsgdyJoQHAWdkFIBU4mop9dDhZH+fHYf+eFbM48Jlsh8U1LlLZksO/ZSvLZAMXkBFFKC9juJ2Afa6emfnG7aVRnLN0ctSU+xMYEgCclV0AgAKKi4IgRwnFQQEAABQUyUeJjy/60T3e0EfyMecDdA8AAIC8ww6oUqIsdlyFz0bx6SbZSfkZwUkZAABAQeDkiFJxSK4D1oUuKixdZoyl2j8b0EUAAACKxHqzm5dC5mHpKR49JNeMe2bmBAAAAFA4uFTAXZKTKQ6giwrDAMkJ0u4SykYAAADwgCtUDp0Pa8PontxzXBnfK+geAEBe+B+OJBC9+zp++gAAAQ50RVh0TWF0aE1MADxtYXRoIHhtbG5zPSJodHRwOi8vd3d3LnczLm9yZy8xOTk4L01hdGgvTWF0aE1MIj48bXN0eWxlIG1hdGhzaXplPSIxNnB4Ij48bXN1Yj48bWk+QzwvbWk+PG1pPmQ8L21pPjwvbXN1Yj48bWZlbmNlZD48bXN1Yj48bWk+djwvbWk+PG1pPmk8L21pPjwvbXN1Yj48L21mZW5jZWQ+PG1vPj08L21vPjxtc3VwPjxtc3ViPjxtaT5kPC9taT48bWk+aTwvbWk+PC9tc3ViPjxtcm93PjxtaT5pPC9taT48bWk+bjwvbWk+PC9tcm93PjwvbXN1cD48L21zdHlsZT48L21hdGg+WZU7iAAAAABJRU5ErkJggg==\&quot;,\&quot;slideId\&quot;:298,\&quot;accessibleText\&quot;:\&quot;C 下标 d 左小括号 v 下标 i 右小括号 等于 d 下标 i 的 i n 次方\&quot;,\&quot;imageHeight\&quot;:20.48},{\&quot;mathml\&quot;:\&quot;&lt;math xmlns=\\\&quot;http://www.w3.org/1998/Math/MathML\\\&quot; style=\\\&quot;font-family:stix;font-size:16px;\\\&quot;&gt;&lt;msub&gt;&lt;mi&gt;C&lt;/mi&gt;&lt;mi&gt;k&lt;/mi&gt;&lt;/msub&gt;&lt;mfenced&gt;&lt;msub&gt;&lt;mi&gt;v&lt;/mi&gt;&lt;mi&gt;i&lt;/mi&gt;&lt;/msub&gt;&lt;/mfenced&gt;&lt;mo&gt;=&lt;/mo&gt;&lt;mi&gt;&amp;#x3B1;&lt;/mi&gt;&lt;mstyle displaystyle=\\\&quot;false\\\&quot;&gt;&lt;munderover&gt;&lt;mo&gt;&amp;#x2211;&lt;/mo&gt;&lt;mrow&gt;&lt;mi&gt;j&lt;/mi&gt;&lt;mo&gt;=&lt;/mo&gt;&lt;mn&gt;1&lt;/mn&gt;&lt;/mrow&gt;&lt;mi&gt;n&lt;/mi&gt;&lt;/munderover&gt;&lt;/mstyle&gt;&lt;msub&gt;&lt;mi&gt;A&lt;/mi&gt;&lt;mrow&gt;&lt;mi&gt;j&lt;/mi&gt;&lt;mo&gt;,&lt;/mo&gt;&lt;mi&gt;i&lt;/mi&gt;&lt;/mrow&gt;&lt;/msub&gt;&lt;mfrac&gt;&lt;mrow&gt;&lt;msub&gt;&lt;mi&gt;C&lt;/mi&gt;&lt;mi&gt;p&lt;/mi&gt;&lt;/msub&gt;&lt;mfenced&gt;&lt;msub&gt;&lt;mi&gt;v&lt;/mi&gt;&lt;mi&gt;j&lt;/mi&gt;&lt;/msub&gt;&lt;/mfenced&gt;&lt;/mrow&gt;&lt;msub&gt;&lt;mi&gt;d&lt;/mi&gt;&lt;mn&gt;0&lt;/mn&gt;&lt;/msub&gt;&lt;/mfrac&gt;&lt;mo&gt;+&lt;/mo&gt;&lt;mi&gt;&amp;#x3B2;&lt;/mi&gt;&lt;/math&gt;\&quot;,\&quot;base64Image\&quot;:\&quot;iVBORw0KGgoAAAANSUhEUgAABa0AAAEnCAYAAACqpG8LAAAACXBIWXMAAA7EAAAOxAGVKw4bAAAABGJhU0UAAAC0DCjlCwAAVQJJREFUeNrt3QGIFNm1+P+DyCAisuKKK0YMIsMgIoKRjRgxgojIIIM8MWLEFR8iIouI4C4bGUUk4k/8ixl8yCCDiAwY8YkRI4jIIiKSxSdGjBhEREQGwZXZYXZwhf3X2aqJbVv3VlV3VfWtqu8HLu9lna6qPvd2V9XpW+eKAAAAAAAAlF+P134OaW+9tonwFNqmoB/D+reH8AAAAAAAAABwyQSvXZPwhOZrry0mRKWwJOjPsH6+GowDAAAAAAAAAGipyV67K+GJzJde6yBEpTLHawOG/v7Oa1MIEQAAAAAAAIBW0QTlQwlPYL7w2kxCVEqzg/4N6/f7QuIaAAAAAAAAQAtM8to9CU9c6kzcdkJUau1innF9LxgfAAAAAAAAAJCLNq99K+EJyyGvLSRElbDIa8OGcXDDa2MJEQAAAAAAAIA89Et4olJbJ+GplC7LWDhDeAAAAAAAAABkbbeYk5T7CU8l7beMiZ2EBwAAAAAAAEBWlog5OXmd8FTaNcO4eOe1pYQHAAAAAAAAQNp0Yb1nYl54cSohqrQpYl6Y8bmwMCMAAAAAAABKZrzXVolfmuK01y577ZX4i/6NiJ8Y0/+ri8K99tptr5332nGvrfdae4J9rQy230PYP3BazLOs1xAeBOPANEbOEh4AAAAAAAAU3Tzxa+VqAlpLDPzcZHvptRPil7gw0dnCo7OJ++mC/+i0xJU4odY5y1hZRXgAAAAAAABQNFpCYJfX7kvzSWpb08R0r9c2eq1L/BmimiCvLW+wh+74hc5yf26I4xuhLAg+NM1rg5bP3ThCBAAAAAAAgCKY6bVjXnsr2Sark7ROuuUXBy0x2kV4EGK3ZczsJzwAAAAAAABwmS7eprWjk5T/uBu8Zp3XFok/E7iW/u/lXtvmtUvSeGmRKXSPzJD3NcPr22OvjSFECDEmGB9h4+ZtMK4AAAAAAAAAp2hSS8tv6EKKcRLIWi7kS/FLDySlyecDYk6+hrVBuugXfZYYrSU8sFhnGTunCA8AAAAAAABcssBrDyRe8viG2BdOTGKW1+7E3O8luknaxf4jAhDFVJten37oIDwAAAAAAABwgdazjVOu46H4JT7S1iZ+Qjpq/z10lZyxxGcN4UEMayxj6AzhAQAAAAAAQCtN99otiU4Wa0J7r2RbK3ms176NOI51Fe+vmWL+ceERwxkJPLJ81mcSHgAAAAAAALTCMq8NSHTC+pn4pUPyMNVrry3HMr/ifXbEEpvtDGkksN0ylo4QHgAAAAAAAORts8QrB3LVa5NyPrYthmN5K9nO9HadllAZFPMCleMY1khpPA0xngAAAAAAAJCnbom36OGpFh5jWOmCuxXvt62WvjrOsEYDjlnG1FbCAwAAAAAAgDwclngJ62MtPs5tIcd0uuJ9d8fSX3MZ2mjAPMuYuk14AAAAAAAAkDVbPeTa1uPAsY4XvxwINZt9sy39dZ+hjSbcs4ytdsIDAAAAAACArOyUeAnrfoeOub/u2FZVuP/2W/psN8MbTdhtGVv7CQ8AAAAAAACysFbiJay1/IRLi69trju+tgr34SNLv81kiKMJMy1j6xHhAQAAAAAAQNq0Zu2wRCesX3ttumPH3l5zfC8r3Idzxf5DA9As6qUDAAAAAAAgFxO99lTizbLucvQ9jATHd77C/bjX0m/fMMzBGAMAAAAAAEBRnJN4CeuzDr+HG8ExHqxwPzILFlmbZxljtwkPAAAAAAAA0hC3jvUbr012+H2cFbdngmdNZ8u/M/TdAMMcKRowjLN3wTgEAAAAAAAAGqZJ6FcSL2m9qwDvZ6q4nVjPku3HhzMMdaSo3zLW1hAeAAAAAAAANOOkxEtYa73rMYTLab2W/ttQgfevP1howvSI1+6JX+N8bUrbHuu1bq8989rb4PNwyGuTKjrWNlrG2kk+igAAAAAAAGiUrTZtfdtCuJz3wNJ/s0r2XmeLn6DW+uUXxPy0QFqLcp43bF+T2DMqONZmWcbaAz6KAAAAAAAAaNR1iZewfi7MsnbdeEv/vSrB+1ssfokTXWhyROL/2DKUwr47IvahSdq2Co45W1mhCXwkAQAAAAAAkNQiiZ/420O4nLfa0n/nSvD+Vnntsvizqi8E//9QzPE7O4V9R+1jRwXH3HlLPDr5SAIAAAAAACCpKxIv4af1e6cQLud1S/V+dNDZ/9tjjOFm61q3x9jHrQqOua8t8ejmIwkAAAAAAIAkosod1LYLhKsQLlj6cFXJ3/ueiDF8JIV93I7Yx3AFx1ynJR7n+UgCAAAAAAAgiWMSP2m9hnAVwoBUt76wzrh+bnn/V1LYxxyvDVr2MVLBMVf2OuoAAAAAAADIiSb43ki8hLUm4sYSMue1WfpwsCIxOCjZz4JeJuY62i8qOvZs3yVtfDQBAAAAAAAQh23BPh7xL6aVlj68WJEYLI4YyzNS2o8uYDrIZ+U/LltivoKPJgAAAAAAAOI4I/GT1lsJVyFstPRhb0VioE8QjFji0JXivrZKdRa7jNJriflGPpoAAAAAAACII25pEG1zCFchHLf04ZYKxeGaJQ4HUtzPmJDtz6/o2NtsifkJPpoAAAAAAACIslDiJ6yHCFdhXLD0Y2eF4tAj+ZS6qU9aP67w2OsUygsBAAAAAACgCTskftL6AuEqjLuWfuyoUBzWW+IwkOJ+FtRte2+Fx167Jeb3+GgCAAAAAAAgSr/ET1ofIlyFYavlPKZCcVgSMabHpbSfXTXbfOu1qRUee2Ms8R7howkAAAAAAIAoDyV+0nod4SqENksfDhKLD9qqlPZzq2abpxiCv4wzU8zbCA8AAAAAAABMdEbkO4mftF5OyAphnqUPb1cwHrYE6sYUtt8h1S2/YnLLEvP5hAcAAAAAAAAm0yR+wlrbeEJWCCyE96HLlnj0prD92sUe+xl+v2AhUAAAAAAAADRkpcRPWL8jXIVhW3ywr4LxOCvZLS46Rd7XD9fPyGyG3y9OC2WGAAAAAAAA0IDVEj9pPUS4CmObpR+PVTAeByzxeNjktg/WbOsoQ+8/jltivoXwAAAAAAAAwERnPMZNWg8QrsI4YenHzRWMh23m+UgT29XyOsPBdl56bSJD7z82W2J+gvAAAAAAAADAZIPET1pfI1yF0Wfpx/UVjEdnxNhua3C7vZLugo5lQokaAAAAAAAANMSWWKpvlwlXYZyz9OPqCsajI2Jsz29gm/NrXn+DIfcRW+mhc4QHAAAAAAAAJmuFpHUZXbL048oKxqMtYmx3NrDNu/K+1vsshtxHVlnifZHwAAAAAAAAwCSqbEJtu0u4CuOqpR+XVjQmI5aYrEu4rS9rXruD4RZqmSXeVwgPAAAAAAAATBZJ/KT1a8JVGA8t/TizojF5aonJlgTb0VnVQ8HrrjLUjGZY4v2I8AAAAAAAAMAkqmxCbRsmXIXxytKPEyoakyuWmJxIsJ2bwWs0xlMZakYTLPF+RXgAAAAAAABg80biJ67bCFchDNKHH7EtTtkXcxvfSLUXtEzC9oPYIOEBAAAAAACAzQWJn7ReTLgKYcjSh2MrGpNTlpici/H6z732Lvj7YwyxSGMt8R4iPAAAAAAAALDZI/GT1usJVyHYFh2sqoOWmFyKeO0Urz0L/vaOVDfxn5Qp3iOEBgAAAAAAADYLJH7S+hThKgSS1h/bZIlJ1IKK14O/G/DaNIZXbCStAQAAAAAA0LCnEi9p/djh96CzYdfRlb94KySt6621xGTA8rpjwd9oaZBlDK1ESFoDAAAAAACgYXsl/mzrOQ4evyasHwbHd4TutPZfVXVaYvLG8JqtNX/zJcMqtXH4jtAAAAAAAAAgylSxz86tba4lhbVcw6Oa49tCd5K0DrFCks38rU1y9zGkGIcAAAAAAADI33GJl7TWWakTHDnm2V57XnNsX9ONvyBZ+LH2BHHRMiDDwX+/KSy8mPY4fEtoAAAAUGYdXttHK2z7PUMYAJyis60HJV7iutuB413itdc1x3SILvyPd0LSut74iDHdFvzdoprPgdZ6n8xwahg1rQEAAFBZNyV+DU6aW20fwxcAnLMj5ne4Jp3aW3icWgKkNjFLHesPjQhJ63pjI8a0Pj3wufhPEowuzjiLodQUktYAAACoLJ1t/YOQACZpDQBIy/WY3+P3JP8yITpb9pS4N+vbNSStw9nG80Z5P3NfZ1ovZBhlFm+S1gAAAKiEL4QEMElrAEBapnjtWczv8ivyvqxC1hZ47XHd/rfTXaFsZV7aKhwX22Kjo/+mCdUVBX+fM7122mtD4tfmPiN++Z88tVliPchHFAAAAFXRJySBSVoDANKiZREGYn6fa6muKRkeyySvHZOPk16r6CajN5b+GlfhuIzEGM+rC/4eZxs+uy8y/pzWs9UQf81HFAAAAFWhjyf/S0gEk7QGAKRFa1Y/j/mdrkmydRmc2/fIh4stanskfmIOZq/EXru5qqIWGt1Ugvd4zvL+TuR4HBMjvi8AAACAypgr1LcmaQ0ASJPOzEyy6PFd8WsDj21in4u8dlz80gb12++Ras8UjstWl3xRheNiS1rvKcl7tM0mf5Pjccy3HMctPqIAAAComn1CMpikNQAgTWPEX+zwXYLveE2c6YzPL8Uv4zFDPk5k6//uCP59h9f6xTxD+KHXltAVsV229M2KCsfFlLQ+VKL3OCJuLIC4wnIcl/iIAgAAoGr0BjjJjDAaSWsAQDyaYL6S87lCywjsFD9xjvjOW2LaWeG4hCWtT5TsPV609P3lHI+j03Ic5/mIAgAAoIp+JZQJIWkNAMjKAvFnUSeZeZ20ad3q7V5rI9wNOWOJ7doKx6U+aX2qhO9Ra9G/lvDSIO05Hsdayxg8w0cUAAAAVfXfkm3C9Zr4SdcytP/xWp/X/u61f4p98SaS1gCAUVrvWhPLV732NoXzwmOvHfXaQkLbtJNS7sUGG3WvJg5HS/w+NTmt5Xa0LryWBLko+SasJRhnpjF4ko8oAAAAquyMZJdw1cTuZyWO3adeW+613V77m9e+F5LWAAAzLd+xzGvbvHZa/Jq1OltaZ7aO1LRh8WeB6kKBmlTTWsJrvDaNEKbqS8v591CF46Lv/anX1jFEMtdtGYM7CQ8AAACqbILX/i3ZzrYeW5FY6vtcKf4PAT8KSWsAAFy23nL+7SM8yEGfZQyuJzwAAACout9IeknWsPZVBWOqM8z/LM3Pvt7H8AQAIBMsgodWYzFQAAAAIMJOybY28/KKxlWT138TktYAALhmnuX8e5vwIAc3LGNwPuEBAAAA/NIWtyW7pPVzKXd96yg7vPaTkLQGAMAVbZbz7yDhQQ4GLWOwjfAAAAAAvl+Jv3gi9a2z8UdJnrjex7AEACAzI5Zz8BjCgwyNsYy9EcIDAAAAfOiPkm2ZkK8qHt+kZVj2MSQBAMjMHcs5eC7hQYY6LGPvLuEBAAAAPva/kl3SWmca/6bi8e0XktYAALh+Tu4iPMhQl2Xs9RMeAAAA4GMTvPZvob51Vj7x2kshaQ0AqJ7x4i/OvM5re7122muXvfbaa0cNr5kq/pNK5702IH7phLfi1wO+7rX9XpvZ4PEcspyDd9JdpaRlOeaInzQ+IH6C+LHXVud8HDssY+8Q3QQAAACE09nQjSwcGLfpbO4q17f+g5C0BgCUW7vXer12wWv3xV4/Omxm8/Tg9e9inC/1bw43cG2xzrLN03RhYekihlrepdNrG8T/QUST0w8s42l6zsd42jL21tGFAAAAgNluyba+9Y6Kx/emkLQGAJTXAvGTzqfETxgOWM53OnO6NuGsicY3DVxbXJFkCyh+btnWTbqwsHoSjpsnLTjGG5bjWUgXAgAAAHZ/l+yS1t977dcVjm2XkLQGAFSHzn69ajjfXa75uyPyfvb0Wa+tDF6rJnttu9deWc6d+xMc0xgxz7wdocsKa5z45e60zRZ/5vITy5jpa8Exmp48eCfJfngBAAAAKkkv9L+X7BLX/5Bqlwn5p5Qvaa1jZk2QdNDkxLUYr9F6pVrb9JbXhsWfcaf1JQ8EN5wAgHJYbzjfbQ/+fXSG7G2vdVi2ozWJTUk/PYdMSXBM9y3n4Xa6rDTmWfp5bc7HMstyLPfoKgAAACCe/5Jsy4T8ucKx/UKKnbSeE9zonRA/QT0c8h6+sbxeZxLtNbxutGn9SRLXAFAOOw3f9fqD5/7g/++VeDNNbSUgvkxwTGfEnWQmstNm6ecpOR/LWsuxnKGrAAAAgPj6JdvEdWdF46rJ2B+kWElrrTN6XaIX1Bptcwzb0QWP7sTcxiE+ggBQ2usJfbJmdfD/H0+wrU7LeeN8gu1stWznOF1WGh1i/nE8b0csY24bXQUAAADE94nXnkt2SWutTfnrisbWNsNrn4PHu8VrF8Uv+zEkjS1sNNdrL8XtBZIAAOl7FvIdf8Frr4NzSxKTLOeNlwm2s0BYjLEKTLObT7TgWL61jLkFdBUAAACQzG+99pNQ3zpttgUZ9xXg+Jd5bdBw/MdC/l5rSo4uoKWz6zZ7bXzQ98fFXJ8UAFBsMwzf8XoO0WT2xITbG2M5f44k3I6tPvZYuq4Ujhr6eE3OxzE2GFdhxzJMNwEAAACN+ZNkWybkQAVj+qmYfwzYV5D3cM5w/Mvq/m6m1waCfzspfn3JWhO4iQOA0tpgOf+vbnCbpu0l/bHzomVbK+i6UjDNbp6Y83Est4y1C3QTAAAA0Lhrkm3i+vcVjOn/SbGT1mE3+zpzrnYhLV3k6Gnwb7sM2zHNmnvMxw4ACs+0PsbtJrZpupZI+mPnbuEH9TLT2c3vQvr2XguOZb9lrO2iqwAAAIDGfea17yXb+ta/qlhM90lxk9aaaA4rD3Km7m++jXFDNsUQh7N87ACg8AYM3/HrGtxem+VaYiDhtuZZtvUdXVd4yyR+GbOs2RahnkNXAQAAAM35QrKdba2zuatUQ9JU13pfAY79c8Oxd9X8zbHgvx2N2FanYVvb+cgBQKGZksK6AOOYBrc5y3IdcamB7ZkWCNYZupPowkLbK+mWpWmUbfHQF3QTAAAAkI4+yTZx/acKxdJUy3lfAY69W8JriY7Wq14b/LfLMbZlejy7g48bABTal4bv994mttlpuYY40cD2ei3b20QXFtoVCf8xoi3n49hoGWMn6SYAAAAgHZpo/bdkl7TWxQlXViieT6WYSeubIcc9mqCeIf4suicSb6Gj8yHbespHDQAKz7TQ4bImtrnNcg2xtoHt2ZLgF+nCwtKZ/G9D+vRWC47lnLDgJwAAAJCL34ifXM6yvvWnFYnlGSle0lp/uAhb2Ghb8O+a0B4R/7HwOF6FbOsUHzMAKLQxwbkg7BzfjLOW64fJDR7nG8P2NOk5nq4spMWGPj2U83G0SXjyvNkyOQAAAAAM/iTZ17ceV4E4fiXFS1qvMfTZNK/tkQ8T2FFM9U67+IgBQKEtMXy/N/uj5DPDdm83sc1TQomQstll6M/OnI/DVhqkl24CAAAAsnFTsk1c76tADDsL+L7Dbu7viF+DWmcTXU6wrbB61jqLexwfLwAotG5J/0fJDss1w7YmtrvEst3rdGUhhZUe02uUvBf8vmoZW0voJgAAACAbv/La95JtfevfVSCGRUtavwg55m+89p3XBrw2JcG2rods6wYfLQAovG8l/aThN4brhSHxS1c144lh2/pD6gy6s3CGHLi+mC7h5dR+DsYbAAAAgAz9QbKdbf3Sa5+VPIa/r2u/dvhYTbPcTgf/d02CbY013Mzt4WMFAIVm+n6/1OR2HxjOQYdTOOY9lmuR/XRpocw39GN3zsfRbRlTXOsAAAAAOeiX7Otbww07JHwW2rD4j+Im0WXo7wWEGQAKzfT9nkUJD51ROyWFY9ZtmBbMey4smFck2wz9uCzHYxgTjBvTAp9T6CYAKIYey5c5C18U3ybLBWAP4QFK4RPLhTn1rcvloqF/RsR/DDaJkyHbeUWIAaDwjhnOFTOb2OYVwza/SfG4T1iuQzbSrYVxzpBbyPOHhw2WsXSCLgIA92ndsWuGL/LXXltMiEpjSdCnYX19VZqvQQeg9ZaLX4M6y8T17wlzS40V84+QBxvYXlj90NOEGQAK737I9/vTJra3wHDueSjpLqxnW+jxHt1aGK+k9U/t3bWMpQ66CADcNtnyRf6SL/JSmiP+Al1hfa6Ld/GIFFB8f5Jsk9Y6m/tTwtwyyyW9x1zbDdtaT5gBoNCminntg0aFLeqopamyKCd10XIdspzudZ7p+uKbHI9huWUMnaeLAMBtemP70PAl/kKae2wMbpsd9HFY398XEtdA0elsp9uSbeL675LurCrEd8TQJycb2NYOw7YmE2YAKLR1hu/3dQ1ub71hezszOv65lmuQO3Sv8zYZ+m5RjsdguxaeQxcBgLsmif9oVdgXuM7CbSdEpdcu5hnX94IxAqC49MepHyTbxPVuwtwSpvN3IzPdwmayfUeIAaDw+gzniukNbEsntISVesi6lJRtgenVdLHTzob0mS4WnVc9607L2DlL9wCAu9ok/NGu0VWfFxKiylgUXDyEjYUbwixKoOj+S7JNWv/otfmEOVemx70fNLAtU23sA4QZAAov7KnKgQa3Fbb+0ZUc7hVmiXkNh0eS74J+SOZZSJ9dzGnfOi5MT5TreOKJcgBwmO0X607CUzldlvFwhvAAhdcn2Saudf0D6lvnx/R49t4GtrXSsK2lhBkACs1UT7iROr7dEr6A+7ic3sshyzXIHrraSdMl31Iy9XZZxsx+ugcA3LWbL3CE2G8ZFzsJD1Bon3jtqWSbuP6r8GRGXkw/PDeycPIpif/o7gTxa2mPpwsAwHlbDeeKgwm3E/ZD6WnJd4aznneeG97PoNem0d3OMdVTz+OJ7qnBuAjbv14Pj6N7AMBNSywJh+uEp/KuGcaGrgjOrDug2LSEx4+SbeJ6H2HOxZuQ2D9sYDv6I8NQyLb6DX9/Idj3DLoAAJx33nCuXp9gG2tD7glaNZllleX64zzd7Zywp/yGc9r3OctYWUnXAInNDb779R7hrvg/Co2IX2pH7yV0rR2tE68/lvIjIhqmi+o9E/PCi1MJUeVNEfPCjM+FhRmBovtKsk1a/+S13xLmTC2UdGbOqdWGbW0L+dsDDSQ7AACtM2T4jt8Y8/Vfy8frJsxr8Xs6bbkGWUOXOyWsnvS5HPa71jJG+ugWIDZ9wlLL7DxKeD+oP27qRJc5ZQiCPuajv5juDk5Al8VfkVhPsCPBG9b/q7/IvfbabfF/RT0e3DS1J9jXymD7PRUedJzkEccaYZVloMxuSraJ63+LX44E2fjGEPdFKV4XzK37u43y/nFwoFZtnVvqygLu+Nxynr4d8VotNXVdPpzcpDPsXFjwUJMoTwzvS/MF0+l6J0yW+D+Kp2lqMA5MZUEm0DVApDHBNV3tk53PgnuQBTXngjavLfbaCfET1WHJ62+KGAD9dXZ/cLJ8J+ks/qRBWhLx5TU6w7i/ogOv0xLDfj6XqGN7pGoV4QEK7bPg3Jll4vpvhDkzN0Li/arBbb0w9F+t0dnYD7jZQx1NDg1zPQk46euI87SWBPy8JvmgZZ90Uthl+bDslCarXVvHQJMmbw3v6yZd7wTTJKiOjPd7w7BfHS8L6RYgkk5cuScfr3vXFvE6zcea6sifKMIb15ICOq38fsY3yZqY7hV/RlBX8GWpAa4td1DFWSC2hSv01xPKgqDeNMuXjn7OWLwCKLY/ZHw+1vYFYU6dfveG/eDf6OOuppv+ZcHF6Tc11wrthB916hcEvUdIAGeY1qlZH9wP69PL+sOl/vA0+mTzk+C/75SPn7hxzTbL9ccRur/legz3kFk6YhkTW+kSINIG+XAyguaDlid4/eYifgZneu2Y5aaoFa2zgoPvoCUeu/hswmC3ZdzsJzxA4f014/PtD5L9jJqq6TLEuqvB7b2ReHXpVhB61FlqGCtjCA3QcmMN99+vS/Y+T1jOXRsZBi11L6RPejPc30bLWDhBdwCR6nM/WrK5kdKDtvJNTj2xqYu59Uiy8h93g9esC4JT/xiS/m/N8uuvqpek8dIiUyo2+PRRrxFDLB5zcwGLMcEYMT1iNYMQAYWmdaefSraJ638K9a3T1Gv4Pm706Zf+GH24lrAj5PrggWG8zCE8QMutlOqUhLxiuVdZxlBoiYmGPlmZ0f6WinmS5FW6A4gUVk6q0cm+tgmz2125iNXHjYZi3sxquZAvxS9FkJQmn3Ul+5EEN8+DFRyAfdyIognrLOPnFOEBCm++136SbBPXfyHMqQmbvXCtyf433ehpnezlhBwhdgkLewMuO2T4fG4p4XvVmXumBaZ1Zh91jPO3xtAXWUyWmy/mhRdvCWtxAFHCSno0U2LJtpbe+Va/WV0Q4UHMG1gtkL8kpf3O8tqdmPu9VLEB2C72HwyAOEy16PVpBx79B4rvz5J9aa5thNlZi4Ib/uGgfee1veKvRwLU00kjtrIyBwgR0HLfGT6fM0v6fvV8ddvwnnVtq3kMiVyFPRXWk8F+5smHa5fVtttcxwCRNCdbX8HikUQvumgzw3KN+KqVb3a/xCvXoSsQZzFrR4N6Kcb+eyo2CM8IM2HQvDWWcXSG8AClcFOyTVp/L+4v6gQg2qmIz/o5QgS0lKk0w5MKvO9bYk6UMOM6Py9C+iDt+C8I+tU0w3oi3QBY6SSEsB99mi2rNNZyjTjSijc63XJyqJ+RqbN2sqyfrMH5NuI41lVoEM4U8w8Jj/iMIqFHls/2TMIDFN5nlov/tJrOeuExTaC45sf4nD8mTEBLmSab9FXgvev6DqaJbFomlJJX2Zsr4WuXpWl50J+mJ+vH0Q1ApMuSXQ14Z5LWmoEfiHHx+kz8X8LyMFXMNY1+Di62q+KIOF4AHYWy3TKejhAeoBT+KNmXCeklzEBh3ZV4E1VY5BtoHdPTEFV6yvao+MmRsLaZIdIwLQu5MOI7vjtk7G1I8Ri2WPr2KF0ExLLJcJ5IK29rukZ8k+eb3CzxyoFopj7vWkJbxLyCcFUuorVciunXR/3v/PqINMfUEGMKKI1eyT5x3UmYgcLZmuAzzmP4QOs8NnwuJxMaNEhLbVyvGUtPxbyuUf3TuQ8JH5qg1RR6DG0t4WmI5mfDnq69kdL22yzXh9fzepPdMS9YT7WwI8JKGdyt0EC03Vgc53OKBh2zjKuthAcoBf0B6v8k+/rWnxJqoPA3OJTjA9wy3fCZfEBo0ISekDF1IeTvFgkTFZAuWwK0h/A05LhkO6lokaXPTubxBg/HvFg91uKO2BZyTKcrNBDvWPqGhbDQqHlir1ULoBx+67WfJPv61mMJNVAIRxN+vg8TMqAlNkt161kjO2FP274K+bt+iU5sA0mQtE5Xu4RXzHie4j42WPqsK+s3eCTmhaoLg2e8+OVAqljHebalb+7zOUWT7lnGVzvhAUpjt2RfJuQAYQacN6fuBudtjM82iQqgNa4ZPpPrCQ2aMBzje75+AcYXXptC6NAkktbpOmuI5cEU99Ev5nLNbVm+uZ0xb0D7HeqQ+mCtqshA3G/pn918TtEkWyJrP+EBSuWGUN8aqLpvaz6vL722N8bn+jlhA3JneyR7DeFBE66GjKlZNf+upeXuy4draC0gbEgBSev0tFti2ZHifgYM++jN8s2tjXnjeUfcWoyt/vGotooMxkeWPprJZxVNmmkZX48ID1Aqn4mfpMoyaf1DyhdKANKzvu7zqtfWnTE/25T/AfKjCesXls+j/gg9iTChifFVP6ZGk9K68O7tmv8+EPw9kAaS1uk5JdmvebDU0l/zsnpjuuHhGBemr8Vf+MEltb8kvKzIQJwr9h8VgDRQMx2ojj9I9rOt/0GYAedoqb3nNZ/T74L/Pinm53oJIQQyNd9r58U+Yan+0Wx9cuKc184QPiS0yWsjEWPsstdmECqkiKR1OqZKeC1rbYdS3E+v5Fw2bqLXnsY8CXY52jmjX6znKzIYbY9sfsNnFYwzAA3ok+wT118RZsApB+s+o/Nr/m0oxmeaGrpAtrTefE+D7RjhQwPag/HzRPw8i05u1LIgmqhaSHiQAZLW6ei2xHF5SvuYJOE/bOl/m5XVGzsX80bzrMOdM1qP82BFBiMzYJGHeZZxdpvwAKWjj/n/U7JPXK8k1IAT9OaidsHF+jqEl2N8nk8QRgAA0ASS1s0bI+Zyj2+Df0+DKTG+M6s3FreO9RuvTXa4g0ZXx+yqwGDUmfGmKf8DfFaRMlOB/XfBWARQLvrD5w+SbdKaxYIBN1yOuNY/EePzfIEwAgCAJpC0bp5tLZIrKe1DZ1m/znD7H9EL01cxbzB3FaCTporbifW02H5ooG4Z0tYvrFAOVM02yS5hfU1YuA1w8eZmR8jfbJB4690AAAA0iqR18y5K9qVdj4dsW8sIZZaHPRnzBlPrXY9hDDij19JXGyrw/vXHCU2WHvHaPfFr56xNaduaSNHHHZ6J/wiFjn0tWF/lVbg3WsbbST6OSIHWatwq/o9uN8Wf7TcSfAa1nqrW0Dsb/M0UwpWba5J+wlq/Uz8htEDLjQ1uMkY/m/cNf7co5me7jZACAIAGkbRujuar3km2i2YvlvBKD5nVsZ6X4CZzC2PAKQ8sfTWrZO91tvgJaq1Vro+fmp4MSGsBzvOG7WsSu6orJM+yjLcHfBzRxLjSz/UTSZb01JOxLhY4M+Z+9Eeny5Z2hK4w+sxr30t6CesfvfY7wgo4oX6h5aWGvxsbcRNEnXoAANAsktbNsT0lq5PBmp2EPE0+rpet/7sjyzd1PeZN5nNhlrVLxlv66lUJ3p/+eqOzLe9I+IqkpjaUwr47IvbxQKo7k8hWRmgCH0skoD+Ymh5d0vPSmprPmT5VsVnCf6jTz3zUkyUzY3x3dNElVislvaT1F4QTcML04Ds07kLrj2J8vjcRVgAA0CCS1s25YYnfpSa3PTXkfvxBcD2ZmbiP+mnbQ/87ZbWlr86V4P2tEn/244WgXa67sbK12SnsO2ofOyo67s5bYtLJxxIx6EntrJifZLDN0tMfTk9J8vpcRyI+z7follj2SfMJa/0xkjrWgBtqv4uHYtx0nIvxGe8lrAAAoEEkrRun5TNtT8WZcro6+VDL7B4OruP0KTyd0DUzuP8eJ355zoG67Z2VHCYuXol5k/lWqB/qmm6p3g8M+oHZHmO8NlvXuj3GPqqa5PraEpNuPpaIoCWm3oh5JeO4NeMvSfxa/vpUymDE53kBXROLJpv/JY0nrG8KT2QArljSwLVjd4zP+VVCCwAAGkTSurl7bds12qKQ1+h98KuE93Ra1jOXCYsdCQ7qAv3vnAuW/lpV8ve+J2K8plGb9nbEPoYrOu46LTE5X9D3tFzSX2TO1daq73JNHNtm6PUn3N604DNYv53B4N9qfcn5LfVrhx8bGHtaE3s24QOcoJMAah/vfCTxSgB2xfisDxJeAADQIJLWjbso9vxV2LXe2Qbu63QCma5JNT/rN3QswUGtof+dMyDVrS2sH7bnlvd/JYV9zBH77MyRio67MtZSJ2mdLX1K5zvLMZ1tcLvHDds7Ufd3thqs+vgUidTk/tbA2KN8EOCOXXWfzxUxXzcz5ud9EiEGAAANIGndGH0i9m0DeYA4lQxs7Zr4lQpSp0m/NzEPYkSoP1mkD3JVZrgclOxnQS8Tcx3tFxUef7bvjiIuUEnSOjuasH4UcZJr1Hwxl7Ma/eEuavHA45xOEvuigXH3J8IGOEO/l1/XfD4vJ3x9nMWxVxFmAADQAJLWjVkdcW22y/LadeI/Na8zqPvELzOySt6XiNYFGDW5bSojMhTsP9c3VIZH/svMloi5WJEYLI4YtzNS2o/W/Rnkc/GBy5a4ryjg+yFpnQ2daXdf7LWwmp2N99Kw7XXBv1+37H9IWKshKZ2V/n3CMacrWPPDN+COXvnwR75ZCV9/PcbnfhthBgAADSBp3ZjjEddmC1PYxxwxT+rUlmri+kyCG86t9L9zNgqrtuvTArbZPl0p7murVGexy6Q3vPVtYwHfD0nrbNgW+tVEybwU9mGqwXVKotdt2MupJJFPvPbvhONNF238lNABzqh/QmV/A9voi/HZP02oAQBAA0haN+aB5LMe2yGxV32YldaO4pYG0TaH/neO7VeULRWKwzVLHA6kuJ8xIdufX+Hxt9kS9xMFfD8krdPXHXEc36S0nx1ifuLkhGX/OkN7PKeSRPoTjrWfvPZbwgY45W7NZ/Sp18alfA1Q+4QFAABAUiStk5sq+VXPiKp4kErlh4UJbjqH6H8nXRAWu5LgSyuPD2Z90vpxxcdfp5SrnBBJ63RFnWPupbivLsM+7oj9SQweXU9mRwNjjRgDbtki6SyyvlLirYcDAACQFEnr5NZFXJftzKl/RlvTCzMmufm8QP876a6lzzoqFIf1ljgMpLifBUJZgVrtkk9CEsWjP/A8jDivLEpxf/MleTL1YXCciEd/1PkxYYzPEDbAKZOC66I0FsFti/k9MI2wV8bPNBqNRmtpKxOS1smdjRgfC3I+73c3u4Mkj/geov+dZJtBWKVkzJKI8Tsupf3skg9r8U4lMcnsKoT6OuIzeS7l/Y1v4KKui26KTetRP08Y3//z2gRCBzjlSM1n9J00X/rvZYzvgk7CXhkkjGg0Go2kdVpIWqd7XTbcgvP+pWZ38DDB4F9H/xfqQzxILD5oq1Lazy35cIE3+GPNFPc2wlNJkyPGhSZK2lPe55iEF3S36aZEriWM7w9e+xVhA5wyJ/j+Hf2cHklhmxdifB/sIvSVQcKIRqPRSFrnkeMhaf2xDsmvnrUaG2M8vmn2Bv9dgsG/nDHgnHkkZGInTzdm8CXQwRD8xS1L3OcTnko6HHE+6XfgZvlzuim2rxq4YGZmJeCeG/LhIrRpPAlxKMb3AWWCqoOEEY1Go5U/aV2ldaB6C3QOjir/vCPl/U2PEb+mnr6flrCzxnMd5pyyLYLXrMsZf9n05JB0KyIWA0UtTYIMSb61tJLeLLNGQ3xaQuWnhNcL+wgb4Jz6tT82prTdtTG+E74j/JVBwohGo9FIWpO0di8vo21eyvtbJRknrVcm6Kh3XIMV4gaktvVVMB5nM0xSTZH39cP18zCb4fcfp4WyQnhvl7SuLEfc81k73RSLPk3yfcILu7+L/6gYAHfoxJPnGX0Pz836hgWFQsKIRqPRSFqTtM6fVtIYlnzLB2+MEb+myoOsTtBRQ1yDOWmbpc+OVTAeByzxeNjktg/WbOsoQ+8Dxy1x30J4KudBxPlka0b7nRrzfEb9s3jGBYmtJBd1Wm6AOtZAsa6P8mr82A8AQDmQtHbPEsm/POepGPG70cwO1iXoqAE+l046YemzzRWMh23meTOzfLSUznBNUmYiQ+8Dmy1xP0F4KmVBxLnkrdcmZbTvNRLvB9ipdFMsZxJe0P0krH0BuGiWvH9SrJWti64AAKAUSFq7pzvifWzLYJ9xJjg1VQFiQ4KOusbn0kl9lj5bX8F4dEaM47YGt9sr6deALBPK1GDUwYjP4OUM990T41zWTRfF8t8NXND9ibABTrrkyE3fN3QFAAClQNLaPd9GvI85Ke9Pc2vvYsSvqXKx6xN01GU+l046Z+mz1RWMR0fEOJ7fwDbnS0qPNpSYrdTQOcJTKXcl/194Rz2T6NIVE+iiWN+jPya8mPv/hDrWgItWiTs3fSxgDQBAOZC0doveh9kSyK8z2GdXzPhNa2Yna4WkddHZZs+srGA82iLGcWcD2xxNwmlZgVkMucQ3xRcJT2VMiHEu6cho3wti7PtLuijSp177d8ILuRtCwhpw9QbmiXxYnimrutL7Y3xX3KNLAABAArb8DusUvReVQM5i4kBfjGu/m83upFPi35TeZRw46aqlz5ZWNCa2uo1JH034sua1OxhuRsssMb9CeDhZSna/8I76OmLfj8VfURl2/yvJF178jLABTvqm7vOa5SLScdbJecf3MAAASICkdTzHI67Btqa8P72eexPj2m9LsztalODG9DXjwEkPLX02s6IxeZrSh0ZnVQ8Fr7vKULOaYYn5I8JTGXsjziPnM9z3o4h9r6F7In0lyR+XW0nYACdNq7mG+Tm4sZic4f4WxvzOmEPXAACAmEhax3Nf8n3aeXWMa75XXhuX5QCob8OMAye9svRZVWu3XrHE5ESC7dys+bBNZahZTYj4siqSKtXnupBy7Poj9ncgoz6LWlT4Nh/RSL/32k8Jx88+wgY462zd53VPxvsbE/N7gx8QAQBAXCSto02V6ORx2q7EuObbn9bO4kzpHm1tjAfnDNJfH7EtTtkXcxu1j9SuZpg1dTIZLNh7IWnduOuS4crBlkRJ1CzrRXxErbS8x3OhjjVQFkvqPq/Pc7omjPM9cpDuAQAAKeQZSFr7okq0pV3PenaM6z3NM09Ka4cXEtykLmY8OGfI0l9VTSicssTkXIzXfy7vV149xhCLZawl5kMFey8krRv3OmJ/KzLor83CLOtmP7s3Eo4bLcFEHWvATfpD3oO6z+zmnPYd557iHF0EAABiImkd7axkXFe6Tk+M671Un/Dbk+BGdT3jwTm2RQer6qAlJpciXjvFa8+Cv70jzCRMwhTzkYK9D5LWjRuO2F/aZXbG1nxeTe0aH02r/5dwzPzotfmEDXDWzrrP7P0c930ixnfIE7oIAADERNI62suIa6/2FPela5m9jdjfI0k5j7Ygwc3qKcaDc0haf2yTJSZRCyqOljcYEH8RI8RH0pqkddQJLO0fgXbHeI8krc26JHkd6y8IG+As/eG9vuzfihz3vzHGd4g+yTaGrgIAADGQtLbriLjuepny/npjXOstyeKNPo15s/rY8Qv1dRUcpLYkUVWttcRkwPK6YzU3VMv4/kuMpDVJ63cR+0vTZIm3JsMzPpqhtBbZ9wnHSx9hA5zWJx/Xns/TqpjfJZ/TVQAAIAaS1nY7Iq65zqa4rzkxrvEyK6+7N8FN6xwHO0oT1g+D4ztSsUGaV4KoSDrFXhA+zNaav/mS775Ux+K7gr0PktaNG87xO+lEzPf4Jsa25lbsszrOa/9IOFb+5bVP+JoDnLUo5HM7L+djGB/z+2Qd3QUAAGIgaW0XtZ7IphT3dStiXw+C+8xMaJ3RqMe6R5trSWEt4fBIsisy7jqS1h9bIclm/dYmuZlJyFhE457nNA7mS/xka9SPJhOC89+lCvVTn1DHGiiTsMUXT7foWIYKeC8BAADcRNLafv0XNWlsVkr72hqxn9cp7svouMSftTbBkU7Sx5trkyRfV3Cgkij8WHuCuCyr+aDfFBZezGIsviU0lXEp4rPXltLJ+b4kS7raFp8YrYt9sCJ91CXJZ+R3MbQBp30dct6d2aJjuSb5P+UDAADKiaS12ZKI663nKe1H866DEftamccbnhrjQEZbtyMd9LrmmA45/kFbFdxUnEh527YaslUV9XjqaOJsUc2Y17rukzknNKUsNa3RuKiSHWk8qt5t2f53hv++xrAtTYA/C/6mCjOJtQzKD5IsYb2PYQ04TZPT9bNsTrbweE7H+F55RbcBAIAYSFo3dl+s7UxK8b8XsZ9cq11EFfGuTUK1t7BzNCi1yVpXHjPUBIgmZXRW2n6vnZOPF7m8l/I+R4Skdb2xEeNXnxTQRYBGF3HTxRlnCZpF0hrrJNsZuwvE/ENdv/jJ6bB/M/1YuFne198qO/3e+5ckS1jfEJ4+AVwXNrO5lXX698f8fplC1wEAgAgkrc1uRFxrrU9hH2ci9rG7FW/8esyLzXuSf5kQnUF7Stya9T0vuGGIO0v9aMr7J2kdztYHG+X9LH3tt4WcCzKNOUnr6pgk9qc/DjW57aeG7V4R/0fDlRL/0ajx8r681K4K9M1fJVnC+qXXPmNIA07bFvLZvdviY9oc8ztmDd0HAAAikLQONzbivlvbjCb3cSBi+3ta9eZ15sOzmBecVySdGqVx6Ay7x3X73+7AYJkRHId26MkgJraYdaa8f1uyvK3CH2LbwqKj/6bJ1BUFf5/6edUZ/fpo8BPxZ7q6djIZ5FxbKZctY+FOBtu9LO9nA3dY9r2hbnsng/+un52JJe+TnZK8jvVKhjLgNFN9wVaXy9sY8zvmlMOx1ZIrWuZkKDhH6CyjqSUcQ65cQwIA0EieocpJ66h1ip42uf094lBJkDBaKmEg5kXnTcn2ET+dXXdMPk6CrXJ4AK0Wc7I07Uet31j6ZlyFP8QjMcbu6oK/R51ZeleyeQwkKVsd8decaytlqaS/gvFRw7ZOh3wmTL846zltYfC9eFjcKy+Vld967UdJlrDexjD+wG8k+x+ggaTnXFN9wVbPYN4b83tmIPjOds1swz3QCylXSROXriEBADAhaR3ueMR11ukmtn1I7LkdZyY3ac3q5wkuPNP+dV5Lj+yRDxdb1PYouKAs4gfrRgb7eiX22s1VFVWuZVMJ3uNmyxdJ3j9YTIz4fkC12J44OZ5wW6b6qKaSHo8kfnJ2SMpdV/WzBOfx0dbH8P3IVyFx+pSwoIVsT7R0tfjYbib4vtnsYGzPWY73RInGkEvXkAAAmJC0Dndf0s93aU7nvNhLRDuXi52S8OJTf7HXxwKbmU28KEhqDBkGZREupOYY4pNF/W1bDfJFFf4Q25LWe0ryHvst73Ftzscy33IstzjXVo6WTTL9oKYzoT+PuZ2ekNdr+aolltf0JThnlb2W9d8lWcJaF2r8hOH7kb/VxelHQoIW0ckIlyI+x+daeHxbE37n6I/a0x2Lse1JvTclGksuXUMCAGBC0vpjU2NcY/Um3OZyMa8fNVp+boyrAdED65boIt/1C6/pRfOX4pfx0ARGfSJb/3dH8O87gosnU5LjYUSSwjVrDe9jaQb7ss22WVHhL7dBSX8hONfY+n5HzseywnIslzjXVtIiy+dQExVzLK/VeqJhP5gekegnSFbHPE99W/L4H5BkySNNxM5n2Ib6oS5WtwkJWnAtviniZqK26SyZhTke23Kxz8yJSlxvlvTL5zVqRKqxsLRL15AAAJiQtP7YuhjXV5q/jZND1bUDL0bcM88tSmA0wXxFGrsgbbTphexOcTijb3A45L0MZ/Q+bDcJVa65GZYsO1Gy93hW3Jkl0xlx84xq0iToEzGX5tDE6pyaC5IlwcVH/UKqF8Se5K5PoDyOOLdoCZEylwXRz+NPCc+3XzBcQ/02JFZ/ISzIydjgHDrc4HX0UHDtrtcLG1I8pjPB9/I9sS98naTpdr4TfxLL4hbG3HbjdplrSAAAckXS+mNnElxbaW5ygbzPRWo8l3ltt/gTcUyv1WuyVUUNkL5hnUWdZOZ10qYJhe1BQIsorGTHhRYM2CpfdNYnrU+V8D2aZjdrDdu8y+istYzDM5xrK03H4l6JrjNf3/TJG12Et6OBfS6xJFL01+IyJ6x/7bXvE8b6fximRmH1rP+bsMCBG7WkrcfBYzK1jS2Mua7p81rCS4O0cw0JAIAz10JVTVq/jLiO0nJt3zVw/aX33yelRGWG9aZfE8tXJZ1ZFjoz7qjk9zhjVsYY4rEzo/2dlHIvNtioezVxOFri9/m1fPgDks5qndOC49hkGYcnOddC/Nl5XcF4uB4kAEaCprMBtQyU/iCqCe40SinpyVYXvx0O2jVJb6ahyzG+kfDce0PceSzfRf8IidlywgKUmian+4Nzk56jLkq5EtauXUMCAGBC0vpDHRH3dvdq/lbP6fvFf+pusO7e+4X4ZVxPe22bFD8PG0kTtcuCN3s6ePOP6gIzEiQOXgcJC70Y1PrCa7w2rUSxWGYYPPMy2t+XYi+WXlX63rX247oKvFctxK91fJdK60rpdFvG4U4BkIe/SLKEtf5K/xlhM/qVhJdZ+ZTQAOAaEgCAzJG0/tCOiPu7QwwZRAlb/OpVhvtbbxmwfXQHctJnGYfrCQ+QuT9K8iecVhI2q50hMfsXYQEAAAByQdL6Q1ELX/NEKCLdDBk4/RnujwXw4PqXZyfhATL1a/F/HE2SsN5H2CL9KyRu1wgLAACVMIUQAC2nSesRQztWsVjoE1G2xbmHhaemEGG8hC9QuTnDfc6zDNrbdAlyYqujO5/wAJmZIOHJVepYN2elIXZ/ITQAAJTKmOB+RReWP+K1C+LXfNXz/grCA8ARSyLu8Zi0ikhdhsEzI8N92h6XGKRLkJNByzhsIzxAZpLWsdYENzWZo/3NEL8/EBoAAApHJ5ctC+7Xt3itV/zk9GMJn3Q22iYTOgCO6I64z9tKiBClJ2TgPM1hvyOWgcvjAcjaGMv4GyE8QGa+kGQJ6x+FJx/i0FW5fzLEcDbhAQCgMDSJ806Sr/uh7T7hA+CQGxHfWTMIEaI8kNYshnjHMnDn0i3IWIdl/N0lPEAmfit+EjrJzdcXhC2Wv1liSFkVAACKozO4H3kt9oleLPIGwGV6D2L7Ae4BIUKUqYbBsyaHffdbBm8XXYOMdVnGXz/hAVI3TvyneJLcePURtlh+J+ZZ1v8iPEhBu/i16AEA+dOyhaOJ7KhrJ+6jAbiiK+L76hghQpR1hsEzyfD3h8WvpZWkbTRs65Bl8O6ka0p90bVc/LpsmpD6ukXHscMy/g7RTUDq/irJ61h/Qthi+YeQ+Ec2tC6qztp7Z7meQ2tpubM5wY3hAfF/eNd6t6u5hgRKZ17EtZN+V/MDIwBXHIv4zmLRWEQ6EzJw7ln+/nBwkagLQLyNmXjoNWxrneU1p+mawt9AzfTaquAm93gwZl6G9HWrbjhOW8bfOroQSNVXkixhrd8VvyZssfy/iFjuIERogD7Oucdrb2rGEknr1tFkrZbO05mWG7x2VPzktD5Wa3rsdjrXkEDpjIs4598hRAAcct/yffVWWMsOMYRdAB6N+dp2ywB8Iv4qoXrBOc3w+s8tr79J1xTWVUmWnFrQouO0LQiwkG4EUvMbMZeuMLWVhC2W38WI7X8V+P1p4kp/YBzy2rD4P7RPpdszpyXiwkr5kLRunZ6E36FPuIYESml8xGfiMCEC4IjJEd9XlwgRopgWouts4vUvEtzU6K8qptkhI3RPYekNxEp5PxvojOWL6lULj9O0qMk74Rc/IC2fee3fCZMQ+whbLL+KGdtfF/T9zfbagOE6Ywrdn9n5+5ZlLJG0bh2dXTkhaPrZ0CfCnkj5ygIV5RoSaJVlEef8TkIEwBHrI76vthEiRNkq4Qm7sTFff10+LukxMeEx2B4XaKeLSsM0q7lVCx7Osoy7e3QXkAo9l9yUZAnr2wnOQVWmCes4i1oWOalzzvK+TjAEUqVlJPpijCeS1m6x1bZdyzUkUErbxV7PmmsoAK7oj7iunE2IEOV8yMC5EfO1h2teo4/srm/wGM5U5IK76i4b+nh9i45nrWXcnaG7gFT8WZIvvPgpYYs0N4hV3B8BimrE8r7eMAxSobN3u4PruDjjiaS1W9osfVWmpxFcu4YEWsn2gy7lNQG4YmzEtfx9QoQoWv5gKGTwdMd47d6av38W3EA3aqtlIB+nm0rDdEM8uUXHc0R4TAXIUpckq2Otf/tbwhbpv732fYK49hX4vdoudCkh1rzN4pda0Vkwy4LrQp3x8lhIWheFqczfA64hgdIatHxHHyA8AByxLuIeZS8hQhTTIohLI153qOZvtTzIpCaPY4Hwa3HZmR5fvdvCY/pWWNQHyIomvl5JslnWOwmb1XyvXUsYU207CvyeL1re12WGRFNOeu2C1+YkvMkgae0W01NjZSqf4+I1JNAqCyPO+SsIEQBHXBZKg6BJX4cMHJ3JYFuA7pR8OHsrjcXqdBum2VRvhbpcZbDb0L8HW3Q8Y4Ox9bPhMwCguc/X/0myxOr/ELZQWrrhC/GT1T9J8oS1tvkFfv+6rsVrCS8NwpoXzbHNUJ0kJK2L4qihn9ZwDQmU0jeW7+e3wkLyANwwU/wa+6bvqxuECHFcDRk8Fw1/O1E+nOG1J+Vjsc2m4hfj4jMtoLOsRcez3DLeLtBdQFN6JVlS9Z9em0DYfqFx0BIpOuv8b177URpLVNe2osdWk9NavkLLmY0E1wskrLNH0roYTE+NTSzRe3TtGhJw8fPwc3CvDgAuOBBxf9JJiBDFNNM07PHsWV57JO9/wV2XwfHsFmpzlZXeOIX9yhY1qz9L+y3jbRddBjTsC0meVP1XcBNW1aZlsP7ttR+k+QR1fXvOkESDSFoX41o+7PrqHteQQClNEPvMRerDAnDl3P3G8l31HSFCHCsNA2heyN+NPpqr/3dJRsczj0FdWqbamK2c0XzHMt7m0GVAQ7QMRRozg2npNWZdoVEkrd23zNBHx7iGBEppTcQ5/3NCBMABM4Lzt6nNIkSI41DIie513d/UzkbV2VodGR/TS8MJWH9RnkSXFVa/oV+3teh4bLU6X9BdQEM+EX/GNIlit9pfGJpoEElr9+019NFqriGBUjpl+W4eIjwAgDIJm2naH/ybLs5Tu9LnU69Ny+GYbHVQN9FlhaSPbg4a+nRmi45po2WcnaTLgIb8r5AgdrHtYGiiQSSt3XdFwid6tHENCZTSC8t3cz/hAQCUhake1mavLfDaM/m4blweCzl1Wk7EF+m2Qlpq6M/HLTymc8Kin0CavhKSw662DoYnGkTS2m2a0A1bm+YW15BAKXVEnO83EyIAQFmY6mEd9NqI4d925nQBbirYrhfm4+m6wjli6M/jLTqeNsNN3mh5HBb1AZL5nVDH2tWm/TKWIYoGkbR222JD/xziGhIopV0R5/zphAgAUBYnLSc8Teg9Dfnvj3I6NlutLkqEFM8Dcaveoq00SC/dBSSiT+A8F5LDrrZ/MUTRBJLWbjMlsDq5hgRK6arle/kR4QEAlMljwwlPF0JcJH5yOOzfl+ZwbEssJ+TrdF2hzBDzDyOtmv1nu+BbQpcBifQLiWGX218ZomgCSWu3nXfs+qoK15BAq4wV85OiPH0AACiVaYaTndbAmxr8jZZQGAr5m8s5HeMTwzG+Cy5iUQzbDP14rUXHM13Ca7n/HIw5APFRx9r9dqDgY0zLNc3xWlfwXvRHEv3RnVmW+SBp7baw6/QbXEMCpdQVcb7nvAgAKA1TeYRZdX93QsKTxnms1r3HclLeTxcWxiVDH+5u0fF0W8bVHroLiI061sVofyzAWNIfyeeKX9Jgg9eOip+cfiDmHxmp25kPktbumm/om26uIQGnTfHaOq/1if8Esa7lpOtJ6SzqQfF/eNrrtUl1r+sRe2lPnj4AAJRG2OPcz0L+bp6YF2vM44RuegRK66eyWJ77bI+xzW3B8YwRc+3dt8GYAxDtM6GOdVFaRwHGU0/C98RTMfkhae0u0yzkZVxDAs7Re5DN4iek38U81w0E9+KjHgvlMwEAFTEQcrI7bfjb2yF/+1r8mVFZO8ENU6F1WS7CWmGDZTydoLuA2ImEm0IyuAjtVUHG1DjxF/TUNlv8GWhPLO+rj49hbrgGc9c5Cf8BviyTOly7hgQaPb/pkwEvQ8byd17bKf5TE6OfW/2h+VjN3zwN7rlnR5zveVoUAFAacwwnu3WGvzeVEtmew7F2WE7O9+hK5/Ua+u50i47nrhR7NiLggj8LyeCitNsFHmfzLO9rbYr72ViwPr2ccz+QtHbXKyl3rWfXriGBpDZ57UXIGL7jtcURr6390WaLmJ+sGG0LCDcAoCx2GE520wx/r7/8hv06/Cin471oOUEvpzudZnqMbV0LjmW5ZRydp6uAWPQm6ichGVyUVuQZyW2W95VmKSeS1nYkrd3UbuiXb7iGBFpO1376NmTsDouffI7rSM19iu1++DUhBwCUyQVJnoDeazhJrsnheOdaTtJ36E5nzTD0mdZxmxTy9/rjSJaPtt22jKM5dBcQSR9NfSUkgovUvirweDM9afUg5f2QtLYjae2mTYZ+WcQ1JNBS+t04FDJ2dcb1vITbmha8VhdnfGv5Pu4n7ACAstCLuuGQk93JiNdNNJyA70e8Tme33pDm6+v1W07Uq+lWJ62XZI+r6xjUmQJTMziWTsv4OUtXAZG0jvX/CUngorWuAo+5tZLP+gMkre1IWrvprITP4kyznvVkrx0Vf9HdEfETZzrj8/OKXUMCca+TTCVtnon5ieYoj2OcFzYQfgBAWSyRxmdMHzC8dr3h7/XC+aHXrqRw3LPE/AvzIynPojNl0ifxFwrZluFN8Og4DDsWHVMz6SogUq+QAC5iK3Kt/qOSzxNeJK3tSFq76VlIn1xMcfs6m9mWLPu6IteQQBz6A49pgeqB4D62UZdjnBem0QUAgLIwlfmYFOO1WkMyLHGsqxqPC/l7XSlZH+NLq/TCIWHF5CIxXbzVLxTSmcHNVq1dlnGzn24CIn0hJH+L2HQtirEFHnffGt7XRD6SuSJp7Z7phj7ZmeI+DktrZ3e6cg0JRNGEsWlyzLA0v0BiVNL6AV0AACiT6yEnu3sJXt9jOGEer/u7ucGJ+kiKxz5e/EcUw/Y/KPzK7JohQ1/VzorX0i76Q4gmVyZncAxTg7ERdhymH1sAvDffaz8KCeAitmsFHneabH/X5PUK0kHS2j3rDH2yMMV93InxHTMg2f0w5sI1JBBlWnA/YfqMpLFo6NWIz+ExugEAUBamm8AkJ7sZYi7T8U1wMblY/MUmNME8IeX3sMpy0j5PFxfiRlcXIdGZcqPlZnRMLsnoGM5ZjmMlXQRY6Y86fw9uyGjFawcKPPaWcXPu/LmcpHXrhJXOGE55H8+ltXXzXbiGBGz0CWRbCZ20zlevIz6DnXQFAKAsTAnfpAsZxnlk8OfgpjMLpy37XEM3O2Mw5jjZktH+11r22Uf3AICz9goLL7uCpLV7wkoRnEt5H+djXsMdyeg9tvoaErDRSVnfWcblfUnvKYQRy37eSrHLgAEA8IGwRY10hkJbAyfqZxEXkXszvlB4Ytiv/ho9na52wsUYNxu7Mtr3VDHPTHgq6T8BAABIz5WUrlfQPJLWbpls6I9tKe9nkcRLGmc1CaCV15BAlEtiTySntZ7TeClvGTAAAD5yL+Rkd6vBbemiEqZZEIdyeC8LxFym5CZd7YSllousN+LPhM7KDcuF5EK6BgCcNcZwfr9FaFqCpLVb1hj6oyODfWni+pLYZz2fLOE1JGCzV/KbuLUqYl+76Q4AAMz0All/4R0O2pXgIjMv2yT/xxWR/GLrVs0Y0UfpuiXbBXOOWMbFVroEAJy2WFr3gzg+RtLaLWELoj/L+Rh21ux7R8muIQEb248p2h5JuuU6tkTsbz5dAgCA205wQ4UaGy3j4QThAQDn7RIWm3IJ11huCXtqsjfnY6id7f05XYKKmCTRC5SuSnmfZyz7ekWXAABQDFfEXApiGeGpjKViLhlzlfAAQCGcFxabcglJa3dMNPTFypyP45C0ZoY30Eq9Yk9Y38hgn48s+ztLlwAAUAy6qN5NMS/MSA3j8psv5oUXbwkLLwJAUQzllAxAPCSt3bHGcJ07Jsdj0MVQR2ebUk8XVbFYohcGXZDyPqdG7G893QIAQHHoI1u3DSf1Aa/NI0SlNS/o47C+vx2MDQCA++Ybvsu7M9znRolORrjULufcJySt3RE207Mn52M4EOz3qdfG0SWoiHsR38vXMthnVD1rarsDAFAw+tjkLTHX/WLGdfksCPrWNMN6IiECgMIwLbCcZakvktZ2JK3d8SKkH/K8tl1Zs98VdAcqYkOM7+WlGez3kmV/d+kWAACKaZzlJD/oteWEqDSWB30a1teXhBlAAFA05yS8nnWW5Q9IWtuRtHbDXGlt4kp/OBoO9ruf7kCFPIr4Tr6XwT7Hi3mdHm2H6RYAAIrtqNdGDG0z4Sm8LZb+PUp4AKCQwp6cuZbxPkla25G0zl6H+DOmbT/OdIf0wYacjk/7ejSB1kN3oUK6Ynwnb8/oPse2TyZhAQAAAACQk3bDzfk3Ge+XpLUdSevsaAmz6zUx1TrRHYa/rZ/t+TCH49Mn1npz/CwCrvk24vv4rWRTivCWZZ/6xMMYugYAAAAAgHxsMtygLyI0LUXSOjs9IXG9EPJ3i0L+rjOH4+uU9wnyxXQXKma2RP+IeDGD/c6P2OcFugYAAAAAgPycFWaUuYikdXbC1uV4FfJ3/dK6pNU6PoOoqG6JTlpnUaLnjORfjgQAAAAAABg8k3xmsSG+MULSOkvDEj2Lsn4Bxhdem0LogMzdFXvy+J3XJqW8z5nBdm377aBrAAAAAADIx3TDzflOQtNSU8WcONlEeJp2NSSus2r+XWtK36/5N52ZvYCwAS397httdzPY76mIfT6hawAAAAAAyM86ww36QkLjZL9oO0J4mhZWq3o0Ka1j/3bNfx8Q6rsDeVkr0UnrUynvU2dQR82y7qVrAAAAAADIT5+E17NGa30r5uTJI8KTCp2xPiL2RNVlr80gVEBujkn+9awvx9hnF10DAAAAAEB+HobcnJ8jLC11WKITKCeERfrS0O61HvEf/dcEtv5go2VBdFYlTxsA+bsQ4/tveYr7WxNjfzoLu42uAQAAAAAgH5MNN+jbCE1utOzECvFn8R3y2lOJTqCMNv1bLRWyJtjGEq9NIKQACuxRjO++ySntSxdzfBljf9/SLQAAAAAA5Mc0w6yD0OTC9KNBM62HsAIosKEY33NpPWVyXt6XxLLtr5tuAQAAAAAgPz0hN+fPCAsAoEXeSnTSOg3bg219J35JINv+ltAtAAAAAADk517IzXkvYQEAtMg7yT5pvVT85Li2+RH70lnYUTO794q/FgR1rwEAAAAAaNJEww36SkIDAGiRqFId2qY1sf05XnsdbOdrr62K2NeliO1tDv7uJl0HAAAAAEDzwupZ6438GEIDAGiRsCeA6tuaBrc912sD8mGSeVfEvnZbtrei5tw5o0XxGiv+Qr6ngvc06LUR8WeR6/9/zWuHvbaYoQUAAAAAKIJeYRE/AIBbzkp00vpiA9vVutSvgtdr4np0tnZ/xL6WGba3SN4vGrm6BXHSp6UOeu2NxF+oV38Q6GSIAQAAAABc9iLkhnYhYQEAtNBWiZeAXZBgmzqberRWtv7f2oUVb0XsZ2zI9rQO9miJkUMtiJEmyV/WHaee03VWuCbTJ3itw2sbxJ99Xf+eNFE/kaEGAAAAAHDN3JCb2LuEBQDQYlMl3mKMmqSdFbGteV67Xfe6DXV/Mxixn/qSWVpmYzRh3d+C+HwTcoznxU9Um2wUv2RI7WseSHO1wQEAAAAASERnVy0Ue23q7pCb3g2EDgDggD6JN9t6MDifddS8drbXtnjtRsjf7wzZ19uIfRwKzqc6M3mPvE/+XvfauJzjckAaL5WyIuS1j702heEGAAAAAMjSxOAmevRm9GndjXytR3U3rg8JHwDAEdMlegZ00rbVsK93DWzrqtfG5xyT7SHH8UySlfnYG7INLR/CAswAAAAAgMz0hNyMXgj5u0Uhf8fCTAAAl6yVdJLVuvjiCst+3iTc3mmvteUci8WGY1mfcDuanH4csp3DDDcAAAAAQFYGDTfr9folOrENAECraVJ2RBpPWF+S6LrNcUuRDHltWwtioDO6n4Qcz6MGt7fF8P7mM9wAAAAAAFkYluiZ1vULMOpCVtSzBAC4ao6E16e2Nf37pTG3rzWwX0ds74zXZrbo/XcbjunLBrc3VvwftOu39x1DDQAAAACQhashN6Gzav5dF4y6Lx8uYLWAsAEACkBnAutChJfFL+kxEjSdAX3Pa2fFnwndSHK5XfyyH4PBNvX/XhF/4cWZLXzPUyR8prnW4Z7cxHaPS3givIthBgAAAABIW1it6tGk9EKv3a757wPB3wMAADcdEPNM8mYsM2z3LiEHAAAAAGRhk0TX/9RZajMIFQAAztJFEwcM5/GvU9j2W8O2FxJ6AAAAAEAW9DHnHvEXbtIEtta61rIgvdyMAgBQCJ1i/vF5eQrbv2rYdi+hBwAAAAAAAADUOyXhSWWtZz02he0fNmxfF6UcQ/gBAAAAAAAAALWeS3hS+WFK218n5pncSwk/AAAAAAAAAGDUdDEnlPtT2sciyz720wUAAAAAAAAAgFFrxZxQ7klpH22WfVylCwAAAAAAAAAAow6JOaG8McX9DBv2MUwXAAAAAAAAAABGXRBz0rorxf3ct+xnGt0AAAAAAAAAAFB3xZxMXpHifi5Z9rOKbgAAAAAAAAAAKFPZDm3zUtzPOct+1tMNAAAAAAAAAIAxYk4kaxuf4r5OW/bTTVcAAAAAAAAAADQpbUtat6W4r17LfnrpCgAAAAAAAACALoBoS1qn6YRlP2foCgAAAAAAAADAUskvad1j2U8/XQEAAAAAAAAAWC75Ja0PCUlrAAAAAAAAAIDFMskvab1dSFoDAAAAAAAAACxmSn5J66NC0hoAAAAAAAAAYDFB3KhpzUKMAAAAAAAAAAAZK/ak9dgU93XSsp9eugIAAAAAAAAAoN6KOZk8LsX9nLLsp5tuAAAAAAAAAACo52JOJs9IcT9nLPtZTzcAAAAAAAAAANQlMSeTl6W4nwuW/ayiGwAAAAAAAAAA6rSYk8mdKe7nimU/U+kGAAAAAAAAAIDaIvmU7Xht2McwXQAAAAAAAAAAGLVEzEnrAyntY4zX3hn2cYUuAAAAAAAAAACM0oTyWwlPKJ9OaR+zxJwY308XAAAAAAAAAABq3ZDwhPKtlLbfJfks9ggAAAAAAAAAKIHdEp5QHsl4+0Piz/QGAAAAAAAAAOA/Zot5JvS8FLZ/XrItPwIAAAAAAAAAKJk7Ep5Y3prCtt8Ytr2CsAMAAAAAAAAAwmyX8MRyf5PbXWDY7nNCDgAAAAAAAAAwGe+1QQmvaz22ie0ekPCk9R5CDgAAAAAAAACwMSWYNzaxzWch29NyIRMJNwAAAAAAAADAZpLXXsvHSebbDW6vS5hlDQAAAAAAAABowmYJTzQvb2Bb90O288BrYwgzAAAAAAAAACCus/Jxsvmh18Yl2MaXIdsY8tpcwgsAAAAAAAAASEKT0zfk46Rzf8zXL/LacN1r33ltBaEFAAAAAAAAADRCE9eX5ePE9TmvTbC8brXXButeo/97JSEFAAAAAAAAADTra6+9lQ+T0C+D/75U/AT2LK+t8dpV+TjJfddr7YQRAAAAAAAAAJCW2V47I36Jj59jtide20LoAAAAAAAAAABZmSx+IloXarwv/sKKI0F7LX45kcNeW0KoAJTV/w+wJa89P5NoaQAAAkJ0RVh0TWF0aE1MADxtYXRoIHhtbG5zPSJodHRwOi8vd3d3LnczLm9yZy8xOTk4L01hdGgvTWF0aE1MIj48bXN0eWxlIG1hdGhzaXplPSIxNnB4Ij48bXN1Yj48bWk+QzwvbWk+PG1pPms8L21pPjwvbXN1Yj48bWZlbmNlZD48bXN1Yj48bWk+djwvbWk+PG1pPmk8L21pPjwvbXN1Yj48L21mZW5jZWQ+PG1vPj08L21vPjxtaT4mI3gzQjE7PC9taT48bXN0eWxlIGRpc3BsYXlzdHlsZT0iZmFsc2UiPjxtdW5kZXJvdmVyPjxtbz4mI3gyMjExOzwvbW8+PG1yb3c+PG1pPmo8L21pPjxtbz49PC9tbz48bW4+MTwvbW4+PC9tcm93PjxtaT5uPC9taT48L211bmRlcm92ZXI+PC9tc3R5bGU+PG1zdWI+PG1pPkE8L21pPjxtcm93PjxtaT5qPC9taT48bW8+LDwvbW8+PG1pPmk8L21pPjwvbXJvdz48L21zdWI+PG1mcmFjPjxtcm93Pjxtc3ViPjxtaT5DPC9taT48bWk+cDwvbWk+PC9tc3ViPjxtZmVuY2VkPjxtc3ViPjxtaT52PC9taT48bWk+ajwvbWk+PC9tc3ViPjwvbWZlbmNlZD48L21yb3c+PG1zdWI+PG1pPmQ8L21pPjxtbj4wPC9tbj48L21zdWI+PC9tZnJhYz48bW8+KzwvbW8+PG1pPiYjeDNCMjs8L21pPjwvbXN0eWxlPjwvbWF0aD6J6IamAAAAAElFTkSuQmCC\&quot;,\&quot;slideId\&quot;:298,\&quot;accessibleText\&quot;:\&quot;C 下标 k 左小括号 v 下标 i 右小括号 等于 alpha （ 小写 ） 加总 从 j 等于 1 到 n 对 A 下标 j 逗号 i 结束下标 分数 d 下标 0 分之 C 下标 p 左小括号 v 下标 j 右小括号 结束分数 加 beta （ 小写 ）\&quot;,\&quot;imageHeight\&quot;:47.2},{\&quot;mathml\&quot;:\&quot;&lt;math xmlns=\\\&quot;http://www.w3.org/1998/Math/MathML\\\&quot; style=\\\&quot;font-family:stix;font-size:16px;\\\&quot;&gt;&lt;msub&gt;&lt;mi&gt;C&lt;/mi&gt;&lt;mi&gt;b&lt;/mi&gt;&lt;/msub&gt;&lt;mfenced&gt;&lt;mi&gt;i&lt;/mi&gt;&lt;/mfenced&gt;&lt;mo&gt;&amp;#xA0;&lt;/mo&gt;&lt;mo&gt;=&lt;/mo&gt;&lt;mo&gt;&amp;#xA0;&lt;/mo&gt;&lt;mstyle displaystyle=\\\&quot;false\\\&quot;&gt;&lt;munder&gt;&lt;mo&gt;&amp;#x2211;&lt;/mo&gt;&lt;mrow&gt;&lt;mi&gt;s&lt;/mi&gt;&lt;mo&gt;&amp;#x2260;&lt;/mo&gt;&lt;mi&gt;t&lt;/mi&gt;&lt;mo&gt;&amp;#x2260;&lt;/mo&gt;&lt;mi&gt;i&lt;/mi&gt;&lt;/mrow&gt;&lt;/munder&gt;&lt;/mstyle&gt;&lt;mfrac&gt;&lt;mrow&gt;&lt;msub&gt;&lt;mi&gt;&amp;#x3C3;&lt;/mi&gt;&lt;mrow&gt;&lt;mi&gt;s&lt;/mi&gt;&lt;mi&gt;t&lt;/mi&gt;&lt;/mrow&gt;&lt;/msub&gt;&lt;mfenced&gt;&lt;mi&gt;i&lt;/mi&gt;&lt;/mfenced&gt;&lt;/mrow&gt;&lt;msub&gt;&lt;mi&gt;&amp;#x3C3;&lt;/mi&gt;&lt;mrow&gt;&lt;mi&gt;s&lt;/mi&gt;&lt;mi&gt;t&lt;/mi&gt;&lt;/mrow&gt;&lt;/msub&gt;&lt;/mfrac&gt;&lt;/math&gt;\&quot;,\&quot;base64Image\&quot;:\&quot;iVBORw0KGgoAAAANSUhEUgAABIIAAAEgCAYAAADIedguAAAACXBIWXMAAA7EAAAOxAGVKw4bAAAABGJhU0UAAACtaENNywAAOkhJREFUeNrt3Q/oFWW+MPAHERERWWnFpJUWkYiIEFxpoxU3kJAQEbnhyq5UeBGJWCIEW+5dLEI2eqM3utElJERChFa60kYbhEhERGx0o402WiJEQkRwww0TV9h3nvec3/r7nd/MmZlzzpwzM+fzgYf3vdvvzJ/vM56Z+Z7n+T4hAAAAAJO2LGnbhGGe5eICAAAAtMmOpJ1L2tWkrRGOOU4m7Z9JeyNpNwkHAAAA0FQ3JO1E6CQ6YjsVOiNguG7/rPh8m7RdQgIAAAA0zeaknQ/XkxzHkrawJee2IWlvJ+1yt8XRPOuG2N6WpF2aFasjSVvsEgIAAACa4FC4ntSI7cUWndv2nnObadeStnOI7cZE0uzE2adJW+1SAgAAAOoqTgWL079mJ0iea9H5xWltl0J6Iii2K0m7dYjtx8TPmVnbi4mhu11WAAAAQN3EItBfh7mJkWdbdo4Ph+wk0Ex7Zch9rApzk0ExuWRVMQAAAKA27gxzpzXFdriF53k05CeCLoxgPzEZ9E3PdhWRBgAAACbunjB/utTrLT3X4yE/EfTPEe0rTjG70LPdnS43AAAAYFI2Je27MDdZ8WFo74pXL4T8JNDZEe4v1ge61rP9rS47AAAAYNzidLDekUBxetjKFp/zvSE/ETTqukj7erYfl6tf7/IDAAAAxuXmML8mUBy5snEKzv2D0H800A0V7LN3Stq50KkjBAAAAFCpuIT6l2F+EuTJKTn/FUl7N+X8PwqdBFlVMe8tHh2n4C10OQIAAABVeiPMT4J8PIVxuCtpDyVtT+jUSqra1pS4P+9yBAAAAKpyIMxPRsQpYbcJzVicTIn/vcICAAAAjNodYf4KVkaljNfalD6IU8aWCQ0AAAAwKguS9lmYnwSKS8ffIDxj9XJKP7wsLAAAAMCoHAzpq2QdEpqxuyWjLzYIDQAAADCs1Um7EuYnHq4mbaXwTMTbQcFuAAAAoAJHQ/oIlGNCMzG/zOiTXwoNAAAAMKi4Gtg/M9oW4ZmYRaEzIqu3T74KnXpOAAAAAKUdD+lJoFgkWsJhsk5m9M1eoQEAAADKWhOyRwMdF56J25PRN18KDQAAAFDWsyE7EfSA8Excv0TdduEBAAAAilqYtAshO9GwZopjsyp0Ei0HQmdk1OdJu2dCx3Iuo3/edQkDAABQZzd0X66f6r5cn07axaRdDulLlw/ariVtqXDn2tEnhhemJAYrknZf0h5K2itJeyd0aiOlXVPLJ3SMr/Xpp1tcxgAAANTJ+qQ9k7TPwugSPXntI2Ev5PU+MTzRsnO9I2kvJe3V0CnAHEf4lEk+fjDBY/+PPsd1yGUMAADApC1O2iNhvMmf2e1ZXZArTgu72ieGT7fsfHcPeU09NcFj397nuL52KQMAADApi0KnpsqFMJkE0EzbqitybcuJ4c6Wne+C0JkuuCxpG5K2JXSSQ+8UvKY2TfDYb8o5tg0uZwAAAMYtjlo4EyabAJqp5bJQd+R6ISeOG6coFqdzYhFrWC2Y8DFe63N8T7qcAQAAGJdYAPq1MPkE0Ex7X5cU8klOHBdNUSyO5MTieA2O8augJhYAAAATdmfSzob6JIEUzy0mJnn6jTC5MmXxeD3nmtpbg2M8GfqPglvssgYAAKBK94fyS77H0Tr7knZb6Ey1uTd0lo+f+e+XkrZaaCu3Oaefzk5ZPPJqWtXhmjwa1MUCAABgQh4O5RNAd2Zs69aknZ/1t++Gyddjabs9Of31xhTF4pacWHxZk+N8Ouc4D7qsAQAAqEKZJFAc4fNQgW1u6vncYWGuVN7oktemKBaP5sTihZoc5wM5x3nCZQ0AAMCo7QzFk0CfJW1tiW0/2/P5p4S7Mm/k9N2RKYrFqZxYbKvJcd4fTOcDAABgjDaEzjLaRZJAbydtacntLwudEUSzt/OcsFfiTE7/vTQlcYgFlvsVzb6atIU1OdatOX0Wz8OUSgAAAEZieYHkwUx7Mwy+9PgzIX3p7oW6YKTyinxPSwJuR04c3qnRsW4p8G9vrUsbAACAUTgRiiWB4jSbYZI2t/TZ7lLdMBILCvTjnimJxSs5cdhfo2O9p0C/bXF5AwAAMKy82iQz7YvQmd41rE9CdjLI1JfhLSnQlw9MSSzO5cThjhod66oC/bbD5Q0AAMCwSYOzodjqYKOalvJin/0c0iVDW16gP3dPQRw25MTgfM2Od2mBfvulyxsAAIBhHAzFRgON8gW038pksSDuzbplKBuDRFCRa/tozY63SCLoIZc3AAAAw7x4Xirw8nlyxPu9O2d/v9U1Q9kcJIKiD3NisLNmx1tkSt8elzcAAACDOlDgxTMuJ3/TiPe7OGefb+maoRQpOtz2RFDe9Lhr3b+pk0UF+u0plzcAAACDKrJc/MGK9p1Xj4jB3RYkgnblnP9HNTzmxcGIIAAAACpyb4GXzouhuiXd++33iu4ZSpFaM21fNex4aN7IGjWCAAAAqMwrYXKjgRYEiaAqLQzTPbIkXl/f5Zz/phoet1XDAAAAqMz5kF9DZWVF+74hZ9/f6p6hXcuJ8YstPve8Gkmx7tWCGh53Xl2j2Ha4tAEAAChrXYEXzjcq3P99Ofs+pYuGlpfoe7nF5/5szrmfqOlxbyzw73KLSxsAAICy9hZ44dxV4f73h+lNUozLmzkxPtLic/8s59z31vS4i9TtWuvSBgAAoKyjIX9a2OIK938yZ//bdVHlffxaS8/7ppCfTFld02PfWuDf5QKXNgAAAGXljRZ5t8J9x0LGV/vsO/63xbpoaL/O6eO3Wnre+3LO+8saH/v9Ocd+3mUNAADAIC7mvHA+V+G+d+Ts+6juGYm8OkzftPS880ab1blI9gM5x/66yxoAAIBBXM554dxZ4b7fytn3et0zEkty4nylheecN9qs7tMOnwyTS9ACAADQYnlLi99T0X5vDtM5XWlSPs+J96KWne+WnPONSaKFNT7+vLpO97ukAQAAGEReImhJRft9PvQvhHubrhmpl8NkEn6T8lzO+Z6q+fHnTWtb5ZIGAABgEN/lvHBWsTJRXKmp37SdQ7pl5PLqMe1s2fl+lHO+B3I+H+sqTXJ59q/7HPtXLmcAAAAG9XHOC3MVjvXZX3yBX6hbRi6uvtYv+fZ0y841b6Tbuj6fjwmgb8PkEi4Lco7/JZczADTLrUl7Qmts+7lLGGiZ42G8iaDNof+S2Dfrksq8GaZjFaqtOdf0uT6fXRqu11PaNaHjX5tz/Pe6lAGged7LucFr9W1PuHyBlnkkjK+I8LKkncnYT1y97G7dUal+S5JfaNF55q24dbjPZ2dWsjsxwePvN43vUqhmuiYAULE4KujvkioSQQA1kDf6YNMI95VVADcuX26UQ/Vi4e9+08Nuasl5ngiDLRt/OFwfmXbDBI//UBgsiQUA1NyDQVJFIgigHt7v8723f0T7eCpkj3C4RxeMzSuh/QWjvw7lV8KbvcrY5gkff78pfHe5hAGg2Y4EiRWJIIDJ29Lne+/jEWz/0Yxtx2litwv/WK3v09dHWnKOV0LxuldxmtXhUJ8V6xb0Of5PXL4A0HyxIOFfguSKRBDA5L3R57tv2xDbzarXEqeJLRf2ifgglC+i3CR5K4bNjHzaGOaumvdODY797j7H/ZBLFwDaIf4Sql6QRBDApK1I2tk+CYJVJbcXa6ykTXGJRYl3C/dEbQuDLaveFJcGuL/H0TbLanDsWYnT+G9TkWgAaJEnggSLRBDA5K0N2cmgWHdlfYFtxFXG4lSwiz2fj0WKnwlGAdXFpxn9fKgF53ay5L39i9BJhNa5X37tkgWAdlkYLCkvEQRQD/GFuN80seOhs+rS7FWVYnJna9KeD50RP73FoGMCaJXQ1sr2kD3ypOl2l7ivvxfqkwS6I2QnYY0GAoAW+lEwRUwiCKA+toTBf6SIo3/e6L6QLxTK2vowo/+2tuDc3sq5Ri8n7bc1S7A8n3GsO1yqANBe/15xEuOdbiKjDe2/Q2d1kz8m7c9h/i/QEkEAo7E6aXuT9mrS3k3at6GzqtGV7st0nAJ2OmnHkvZY6Cy9bfRCM6zLuNedbsn5PZK097vXabxe4+i0t7rX6Q01O9ZYn+i7lL445TIFgPZ7NVSXxIjJkhtbHLsfdl9A9iftD0n7W5AIAqD51oROQuOuCrZ9OON+d6ewj9XBlD74rtv3AEDLxSXl/xqqHRU0LcP043nGqQ0xufZ9kAgCoHni6KqZKVxVJILiyJjzKfe7d4V+bGKNorTRQA8LDQBMj5+E0SUu0trjUxjTOBLqd2H4UUJPuDwBGKOXw/XRIVXJWk5+m/CPRdqorDeFBQCmz6Oh2lo3m6c0rjEh9IcgEQRA/R0Ic1drG3cyIq5WtVQ3VOrulLifCfWrYQQAjEGc1vRBqC4RFJeHvXGK4xsLSP4jSAQBUE+9PwjtrXh/S5L2acp970VdUZmYZPs6zF/N7A6hAYDpFZeUr3I1rGmqF5TmV6F8MugJlyUAFXsy5f5z8xj2uybjuWOzLqnEsZRYbxUWAOBXodopYo9PeXzLTsF7wiUJQEXiEuInUu49X43xGDYl7WrP/mMx6ZW6Z6QeTunnPcICAMz4n1BdIiiOiPnJlMf3eJAIAmCyYgLm64x7z8tjPpadKccQp6sv1E0jcU/SrvXEd7+wAACzVb2k/LTXC/pB0s4FiSAA5lsVOkWbX0/axaRdCZ0RM/HeGaf23Bc6S7z3eiV0CjDnWZe013LuPdsncN77Uo7juMthaLd1r6PZcX1MWACANHHUziDFjYu2OOpomn/p+0WQCALgunhPfDrMnyaV9YNK/NuYFIoje37T/d8fyth2rPcTE0VFf4TIassrjsHelH0ecmkM7OaUPjcdDADoa3+otl7QI1Me3/eCRBAAISxO2qkwv05OHLkRCyrPjABa3b13nsm4Z2QV/j05gnv2xTHFYlcwjWkU4rXyTZi7Otg2YQEAivhjqC4R9Lek/XiKY7s9SAQBEMLRnu/+mOhZ1efv4xTuUyn3jFtK7PPOjPvO7hrEI9a06Z3O9KjLpLCYBDo7K3ZxVNB6YQEAilobOgmbqpJBfwrTPUXsz0EiCGCarUv57t9Z4HPLe1724yiaBSX2eyDjvrO6JnGJSa0veo7tgMslV6wJNHs62LtJWyEsAEBZ/xaqnSL2uymO7YNBIghgmr2U8t1f9AeSB8LcukFlvB0mu2x8EXHkU+9oqWddMplivajZI6meFBIAYBhlljwfpG2d0rjGh9y/B4kggGn1ecp3f1FxBNCF7mdeL/G5mGhKK0p9uKYxiiOkZic44jPJIpfOHLtn9WmcWrhJSACAYcUlz8+G6hJB8UH2x1Ma21eDRBDAtLqS8t1/R4nPz4yYKZPE2Zxxz9lR4zitDNd/lLoUOlPX6YgJwZmEYhxhtlRIAIBR+Wmodkn5aa0X1K9o9BMuO4BWSxuZU2b6065QflnwQyn7jDWGljUgXrGQ9FaXzTwxuXe3MAAAVfjPUO0UsaemMKY/DNkJtidccgCtlrYUfBwltKbg5zeE8lOs30/Z58e6AgCALO+EapNBP5/CmP5vkAgCmEZZNfg+CMVWAYu1cl4MxadKLQmd0T+9+3tGVwAAkOXGUO2S8rFe0I+mLKZPBIkggGm0rc/9sIrizTsy9nWfrgAAoJ8HQ7WjguKoo2mqF5RVJ+gJlxpAq8VRP/0WY9g/4v29mLKPq2E6a/QBAFDSkVBtMug/pyiWS4NEEMC0eiznfrh3hPv6LGX7p3QBAABFxOTFX0N1iaBYQHnLFMXz6yARBDCN4micr3LuidtHsJ+VGdv+rS4AAKCon4Rql5SP9YJ+OCWxfDVIBAFMq60598PLSbtzyH3szNj2XcIPAEAZVS8pH+sFLZ6COD4eJIIAptmxnPvhudAZ1TOotB8cLgs7AACDeC9Umwx6YgpiuDVIBAFMs+VJOxPyfxwZ1Dcp2zsh7AAADCIu917lkvJx+tnPpiCGEkEA0+32pF3KuSfuHmC7t2Rsa5+QAwAwqF+EakcFxSHxN7Y8hj/vaT92WQFMnfty7odxufkFJbe5N2Nbtwk3AADDOB6qrxcEAG13MOd++EDJ7b2Wso3zwgwAwLB+EDq/VKoXBADD+bDPvbBsbZ+06WavCjEAAKOwOVS7pHxsPxdmABrkmaR9VPIzt/e5D14ssZ0NGdvYpVsAABiVqpeUj6OOfijMADREnDp9NZSv7fNaxn3wSoltPJaxjVW6BQCAUVmYtA9CtcmgP3b3AwB191b33rWh5OeyCkdfHmDfs9sXffZ3THcBADCItUn7e6g2GbRfmAFogEsD3rcWZdz/Pi34+TgC6WrK519K+dubQ2fK2cO6CwCAQf1bqDYR9H3S1gkzADW2YNZ96/0BPp92/ztS8LMbMz6/vefvlibtk6Sd1l0AAAzrSKg2GXQuqBcEQH2t6blv3Vris8sy7n2bC37+NymfvRY6iZ/Z3kzad6EzKgiACsUv9m3CMM9ycYFWiUvKfx2qTQb9PqgXBEA9be25Zx0v8dndKfe8j0t8/mTK5y/0/M3h7v++W1cBVGtH6PyKHefsrhGO1BvWG0m7STigFeL0re9DtcmgJ4QZgBpKS+bcW+BzcUrZZ2H+aJ71JfZ9KaQXml7RbTOrkr2imwCqc0PSTsz6Ij4VOiNguG7/rPh8m7RdQgKt8HioNhH0j6T9VJgBqJlnUu5ZsSjzXX0+szh0Rg71fq7Mc/GSgvfPWLdokW6C5oj/uO/rvjgfDZ25nXGoX5zfeaX7Dzv+v5e7XzYfdJMQL3S/RG4psa8t3e2/KOwDi3N5z8/60o1LM7ZlKkNcCvPt7rUWWxzNM0wB13i9zf4F40j3hgg023uh2mTQX0NnKhoA1MXxjHtWHN3zdJhbMyiuuBlX7fqy52/jc/H2Ad4V8+6bHwY/SkMj3JG0J0MnqXMtjKbIZlw+cGOffa5M2plQfk4r1x3qiXubEmrb+9zcdg6x3ZhImp04i8tkrnYpQaPd2L3vVJkM+oMwA1Ajb816No4Jnasl7mnxM7GGz6oB9/1+n23HAQJLdQ/UV8zSPtZ9Ea7y4flM94tmd/flPtaxebLnZfyA7iglTgU71RPn51p2bV7qc03FEWm3DrH91eF6EvKf3WvxbpcVNNovKr6XxfagMANQE3HGRpwJsLTnHSG+ax3pvuNd7j43x5kdX4RO7Z59oVPHZxgruu93l7rbjz/GxB/2N+oWqK+4fN/zoVzWuOq2VbcUFotA966U82zLzvHhAtfMsMXn4i8gs5NB8SZmVTFott9XfK/6exguCQ0AAGMVM7dx6lCZqV8fdz8Tp+LEwmNLerYZ/+9YoyZmlt8Ig08rW6F7CrkzzB1JFdvhFp7n0QLXzIUR7Ccmg74JgxfLA+plHEvK/zmoFwQAQM3FJQLj1KvvCj7kxmGEvw6DzRmNCZ2nwvWi0kXaJV1UyD1h/nSp11t6rscLXjujEH/dv9Cz3Z0uN2isWAfsH6HaZNB/CTMAAHW1PmmfFXywPR1GN68zTl/6sOB+39BNuTaF+Ym8GN+2rnj1QoHr5uwI9xfrA/WOZjNdEZrrd6H6Kc37hBkAgLp5MhSbqvV56EzvGrVFoZPkydu/peP7i9PBekcCxelhK1t8zvcWuG5GXRdpX8/2Y3G99S4/aKyql5T/W9JuF2YAAOrgptB/Sb/Zywb+NnSmjlVlYdLezTkO03CyxcLe51P6bRoq8n8Q+o8GuqGCffZOSYsrIKxyGUIjxSXlL4Rqk0Hxe8oSuQAATNQ9KYmDrCXdxzXaIY5cudjnWNbptlRxCfUvU+L15JScf6w3lZZE/Ch0EmRVxby3eHScgrfQ5QiN9KtQ/RSxw8IMAMCkPBSKTQV7u/vCO057Mo4lLmG/QNelSptW9/EUxuGu7rUdr6FNY9jf1pS4P+9yhMY6HKpPBqkpBgDA2B0s+LD6ygSP8YsgsVHUgZA+le82oRmLkynxv1dYoJFiUf3/DdXXC/qhUAMAMC7PFHxQnfSohn0px3RU981zR0gf2WVUyvisTemDOGVsmdBAI/00VL+kfKwXZBopAACVe7bgA2odVuZaEjpTwWYf18O6cI44Te6zlP6LS8ffIDxj9XJKP7wsLNBY+0P1U8SeEmYAAKr0aMEH0+M1OubeVZnu041zZE3xOyQ0Y3dLRl9sEBporNNBvSAAABrq/oIPpHHFo8U1Ou6Heo5vka78l9VJuxLSC2qvFJ6JeDuoawVtEpeUPxeqTQT9PWm3CjUAAKMUa8hcLvAwGpdsv6lmxz57lMU5XTnH0Yx+PCY0E/PLjD75pdBAY/0iVD8q6E/CDADAqMRitV8XfBDdXtNzmBn1ckJ3/sttffpxi/BMTByxdjWlT74KnXpOQDMdCdUngx4XZgAARuG1gg+gdR5FMlOjQd2b645n9ON3Eg4TdzKjb/YKDTRWXN3rz6H6ZJBEPgAAQylaF+jbUO8Vpo6Feo9YGrc1oRmFvqfVnoy++VJooNFuD516PlUmgvYLMwAAg4qJnQsFHzwfa8D5rAyWQ5/xbJ++fEB4Jq5fok4yE5ptX6guCfRO6Iw8AgCAgbxc8MEz1g8ylag54ktCvwTfmimOzarQSbQcCJ2RUZ8n7Z4JHUvWKkPvuoSh8d4Jo08CxXvxD4QWAIBB3VHi4XOPcDXKjj59eWFKYrAiafcl7aGkvdJ9KfsuJR7XkrZ8QsfYrzbXLS5jaLS4pPzfwuiSQN8n7WfCCgDAME4VfPg8G4wGaprX+/Rn21ZViwnNl5L2augUYI4jfK6UeLn6YILH/h99jkvRc2i+LWF0iaAHhRMAgGHcVeLh84BwNUqcFna1T38+3bLz3T3ky9VTEzz27aH/FBCg+Z4IwyeBXg3qAgEAMKS3Cj58xoTCCuFqlG05fbqzZecbR6stTdqypG0InV/gY3KoaH2OTRM89ptyjm2DyxkaLyZw/hIGTwK91/2OAwCAgd1a4gH0deFqnBdy+nTjFMXidE4sLofJT3u81uf4nnQ5F7Y5VLtcd52a7+Vm3ne/H6CvY42htcIHAMCwni/xELpDuBrnk5w+XTRFsTiSE4vjNTjGr/oc30cu58Ikgqi7PwzQ11uFDQCAYcXRD98WfACNBXfVJGiWmOS5ltOn0+T1nGt8bw2O8WSf44t9udhlXYhEEHX24AD9/J/CBgDAKOTVj2nz6lJehjsrwE2TCznxWF2DYzwajAgYx7UvEcSkxKldZZeRj9Na/RADAMBIvFriQXSvcDXOnpw+fWOKYnFLTiy+rMlxPp1znAdd1oVIBFFHP0jaX0v2byws/UOhAwBgVIpOC4vtNuFqnLzRJa9NUSwezYnFCzU5zgeCkXmjIBFEHR0v2bf/SNpPhQ0AgFHZUOJh9DvhaqQ3cvr1yBTF4lROLLbV5DjvD6bzjYJEEHXzyAB9u0/YAACY1EOpF41mOpPTry9NSRxigeV+RbOvhvrU39ia02fxPBa4tKFRYmKy7HLxrwobwND+qWma1pI2MmWGqD/tPtJIV3L69bkpicOOnDi8U6Nj3VLg3+NalzY0Rqzvc7bkjf5/k7ZU6AAkgjRN00adCPq8xE53uo80zoIC/bpnSmLxSk4c9tfoWO8p0G9bXN7QGO+UvMn/PWk/EjYAiSBN07RRJ4JikuBaiZ1udh9pnCUF+vWBKYnFuZw43FGjY11VoN92uLyhER4f4Ca/VdgAJII0TdOqSAStKrnTJe4jjbO8QL/unoI45BVFP1+z411aoN9+6fKG2tseOqt+lbnXPiFsABJBmqZpVSWCtpTY4TX3kEbaKBH0/x3MicHRBiaCHnJ5Q63dmrS/lby5/zHUp2g9gESQpmlaCxNB20rs0NLxzVRk+expSAR9GJpV/6rIlL49Lm+orbhK4Qclb+xx+qq6QAAAVGpniQfU88LVSEWKDrc9EZQ3Pe5a92/qZFGBfnvK5Q219WoolwSK08fU4QMAoHK/LPGQ+o5wNdJtQSJoV875f1TDY14cjAiCpvr3UH6Y738KGwAAdXhBnt3eFK5GKlJrpu2rhh0PzRtZo0YQNFOsC/R9KJcE+r9BXSAAAMbk/iAR1HYLw3SPLFkQOvWt+p3/phoet1XDoHl+mLS/hnJJoNNBEggAgDHaWuJh9WPhaqxrOX37YovPPa9G0uXQSRbVzfIC/yZ3uLShVv4nlC8OfaOwAQAwTneVeGC9KFyNdT6nb19u8bk/m3PuJ2p63BsL/Jvc4tKG2ng8lK8L5N8wAABjV2RlotkjJ2imN3P69kiLz/2znHPfW9PjvrfAv8m1Lu1cmwd4OW9qe113T8zPQ2fVrzL99YSwAQAwKd+WeHBdJFyNdDSnX19r6XnfVOCaXl3TY8+bthmn+y1waeeSCKJqcWrX2aAuEAAADfJ6iYfXu4WrkX6d069vtfS89+Wc95c1Pva8Qu7nXdaFSARRpZjMOV2yn74O6gIBADBhB0o8wO4Srka6L6dfv2npeZ8MzS2S/YCX/pGQCKJK/6dkH8Vl5dcJGwAAk7a+xEPsK8LVSEty+vVKC885/lJ/Nee8t9f4+J/MOfbnXNaFSARRlfj9UbYu0IPCBgBAXXxd8CG2zlNpViRtp67M9HmYrvpPW3LONyaJ6lyjI6+u0/0u6UIkgqhCLNT+t5L9c0TYAACok9+WeJi9rYbHv2JWouNZ3Znq5Zx+vadl5/tczvmeqvnx501rW+WSLkQiiFFbnLQ/leybvyTtB0IHAECdrAz502hmWt0SLfGF+ItZx7dHd6bakdOvbRtN9VHO+R7I+XysqzTJ5dn7jdL7yuUME3MkqAsEAEBLvFDwoTYuN7+0JsccX9RnL9v7G92YKf6K3S/Z93TLzvVaznW8Lue6itf5pBIuC3KO/yWXM0zE9lB+pNZ2YQMAoK7iqKBLBR9sD9bgeDcm7WJoXiJjkrV43gzTMa1ka871e67PZ2OSc2aa4aRWyVubc/z3+rqCsbs9aX8P5ZJATwgbAAB190jBh9u4ytQtEzzOOP1r9oiJOtYFilPW4vSih0On8O/ppF3OSUJUrd+S5BdadB3nrbh1uM9n3+r+zYkJHn+/aXwxWbvAVxWMVUwQ/yWUSwLF7/yFQgcAQBOcKviQ+0kY/xSxuAz6K6F+o5Me7h5XHFUTa7v0m4J1fILHuSTn2G5qyTV8Igw2VeNw97+fT9oNEzz+Q2GwJBZQjd+HckmgmPC/UdgAAGiKuALXmYIPu3H0xLimOq0PneXrZ+//4ZrELCbF4jS17wrEbO+Ej/WV0P6C0V/n9MGSlM/MXmVs84SPv98Uvrt8RcFYPRrK1wXaImwAADTNmtAZFVHkgfe90EkeVWV50p4P86fH3FfT2C3MeXG4dcLHt77PsR1pyfV7JeeanS1Oszo8678dmvCxL+hz/J/4aoKx+mnorPpVJgm0T9jm+ElKjLYKCwBAPcUaQGcLPvjGpNGoR5PEaWdxie+LPfuKS8WvrXnsFvaJUx18EMoXUW6SvBXDZq7VWHD841n/+zs1OPa7+xz3Q76WYGxuLHEPbFsyfZQeT4nTD4UFAKC+4kif90o8BMeX6t1huAKZcepLXMo+bZrVi6GzNHgT4pYWn2M1Ob5tYbBl1ZviUig/lSOOtllWg2PPKnQdX0gViYbx+WPJ75BYTPoHwjbPH3ri9L2QAADUX3z5jAWZ80ZZ9K4q9lrSfh06U7hWh/nJofh/39r973G1slhE+ULG9uJy3hsbFLPtGeexu0bH+GnGMR5qwTV7suQLXBxltqLm/fJrX0UwNk+V/A6JyY11wpbq7z2x+kBIAACaIyZt3grlR1oM0+JUqlhvp2kjIbJWfarTqlxZyaqzLbhWd5e4xqqucVXGHRnH+HUwGgjGJdav+UfJe9WDwpbqpymx+i9hAQBonlhsOI72KTNCqGyLIzTiimCLGhqj9zLOqW4+zIh/Gwp55iUtLyftt6FeCZbnM451h68dGIsfJ+1vJe9X/y1smdLqA/27sAAANFccRRGTNW8n7WoYPvkTl4aPS3hvaHhc4tLkaUmyF2p4rOsy+uJ0S67ROOXw/dBJ+sTpirF2UEwQPZa0G2p2rLE+UVpdrFO+amAsFna/+8rct06H4Writd2fUmK2WVgAANohjqq4J3SWzT2atDdCZwTMpe4L+EyLL+QXuy+3sSbQ06Ez2mFVi2KxI+OFYVtNj/dwxvHe6bIeq4MpfRATQ2uEBsbiv0K5JFBcZfFGYcv0o5A+xc6KYQAAtE5aYiWOmKrrr8ZxZMz5lGN+V1eOTRxdlzYa6GGhgbH4VSg/inWLsPX1aEhfWQ0AAFrny9C8qVZZy8lv051jkZY8fFNYYCx+HLJXrMxqTwhbrr+kxO0dYQEAoG3WZrw0/KYBx56WjIirVS3VrZW6OyXuZ0L9ahhBG8Xvt78EdYFGbUtG7KwYBgBA6+wNza23E4tcf5py7C/q1kpfQr8O81czu0NoYCzK1gWKSSM1bvL9ISN+vxAaAADa5kTKg++3DTr+WJg4bYqEVV6qcSwl1luFBcbiwVAuCfR96Ky0SH+3hvQi0bGtFR4AANokrpyWVvD3eMPOY1PoFLeefQ6xmPRKXTxSD6dcK3uEBcbip6GT2CmTCHpQ2Ar5Q58YmlIHAECrbMx48H2ogeeyM+U8PvAQPzL3JO1aT3z3CwuMxeIwf0pmXjsibIX8LGSPBrJiGAAArXMw4+H3pj6fWZ+050JnqfY4miiOxIk1Yj5K2tOhM1VrUvaF5o9uqqPbknaxJ66PCQuMze9D+bpAPxC2Qv4UJNMAAJgi76Y8+H7RJxlwusALSBw18uQEzymt+PUhXT2wm5N2LpgOBpPyeCiXBIr/Xn8sbIX8n5xYPiJEjRVHA78QOotHxPZ86EyHRz8BwFSLK25dS3nwfSHlbx/N+Nt+7dUJntuuYBrTKKxO2jdh7upg24QFxuYnIXvaUlbbImyF/KxAbP9NmBqr90eho0Kinyq0ImmvdZ+TvgqdcgUAUEs7Mh58t/f83SslX0Jmt19P8PxiTZve6UyP6vbCYhLobJg7ymC9sMDY3Ji0v5b8zn1C2Ar5UcHY/lioGuuTnr50/9JPVYkjmD5O+f7YpXsBqKPDIX1a16JZf/PqrP/2eej8cnPTrBvfhqS91OchOi5Dv3SC53hL6Ex1m31MB3R9rjgNcPZ0sDiFcIWwwNjE6RLvhXJJIMXxi4lJoCKFty8IVWP1LoTxnpDopwo9lPEdEn+MXKybAaibL1NuWqdn/fenu/9bLAadN7LngT4P03snfJ4xEXW055ie1f2ZNoW5I6meFBIYu9+F8sWhfyhsuW7vxqpoYo1merOnL01p1k9VOt7ne+R+3QxAnazNuGH9R/e/7wrXfxG9q+A238nY5omanHOcrz07wRFv3ItcCnPsDp3EX4zPmdBJCgHjFafnlqkLFP/2p8KW69+T9rcScbViWDueb74UEv1UsTeDgvMANMSejBvWnd2b86XQmdZ1R4lt3p+xzW9qdN4rw/Vfbi51z5WOONXv825s4nS/pUICE3k5uhDKjQZS+6y/dSH7hworhrXPC/pRP43ZsWBEEAANcSLlZvVduF7wLtYKuqfkNldm3ASv1PD847ltdRnMszlpdwsDTESs7/O/oVyy4r+FLVWsy/Fg6CSAyq66NtPWCWPjLO0+y8yuU6hGi36q2r0Z3yFnXX8A1MmCnhvw7KlSB7v//8cG3G7ajfCqkAPkOhzKJSr+HIzcm/1iGafHxdFRf0ja92Hw1S5nmtg2z/6ePnxaSPTTmPwmdH5EnTmnuIT8bboagDq5K+Oh99nuTezdIbadtt3vhBygrwdD+URFLHp8eopbXGEoLgH/9zB80iftl3yaJf4YdSbMXQV1dYvOb03S3g/F6zbqp/GLI+NjwetN3fMEgFo5GLJr+cSkzc0DbndhxnY/F3KATHEK0ihGsGija++4LBtnZ08fvtaic4tJhQ+753WXfgIABnG6z8PvgSG2e3uo96phAHXzg1B8OXNtfO2/XJqN815PH25o0bm9HNozwrrN/QQAtbUkzJ3D3Lt05zBDWXdmbPc3wg6Q6n+CpEsdm5WmmmV9T/+936JzOxDm1nLUTwBAadtDdUtcvpKx3buEHWCex4OES13brS7PRuldvntHS87r0Z7z2qufAIBBvBSqq+NzNmW754QcYJ6fBXWB6tpivyx0iTbGTWHuSOczLTmvJ1OuzZv1EwAwiC8zHnwfGnK7/VYiA+C6uCz52SDhUtf2F5doozzV03/7G34+y0KntmLvdfmVfgIABrE646H3Qhh+mcuXM7Z9i7ADzHE8SLbUuf3eJdoYi7rPMDN9F4spL23w+cRlx7/OuC5f1k8AwCD2ZDxcPD3kdlck7UrKdt8QcoA51AWqf3uq4dfYqtApMPx60i52789XQ2cUWqzRcl9I//En1vk73LBzfTi0YxTyutBZRr3fdbm9wddkW/opS0x0be4+Zx8JFkkBoGayfoUetijmkxnbvUPIAf5FXaBmtF819PqKdY3iDztXC5zj2e7fxqTQpu6L6yimiY/b57POKdafWdOgY4/1fmLy7dyQ1+ty/TQWC7p9Fv/N7E7aC6GTbE3rP4kgAGp1A/su5Wb1yZDbvSFpl1K2e0TIAf7lxqAukBXDqrM4aad6zuN80h7rvnTPjACKU8QfCZ1CvWnnvrVB57y559hfb1ifnRzBtXpRP43F2yX7Zb1bHgO8T8VRf3FEavzh/nT33/flkD7rYtAWE7GmZcKUuTPjC+HgkNt9KePBZKWQA/x/caTGexIsjWgXGnqNHe05j5joWdXn75emJI6aVtfvnZ5jv6vFz2q7G3xObeinmNjZEjqJ0l8m7dUWfocwmevqmaR9NsZ73EfCDtPnt2H0v1qsy9jmTuEG+JffSbA0pn3QwOtr3YD34TilaPYotfhL8YIRHdPuhvX7mzXpywMZx7e6ov3pp8GdzjjG42559BFHbz4y5uSP1ZxhyqXdsC4Nsb2FGV9ipoQBXBeHev9DgqUxrYn3sLSRuQsLfvaBMLdukATDZKVNQapy2Xj9NLg3M45xl9seKWJB8ZjovTDhf0NbdQVMl/hAeC3ly+DEENt8NmV7H4ZOphuAENbW4KFPK9ceb+B19nnKeRS1YNY1OsraLRIMgz2rpRX6rnIlN/00uMsZx3iDWx894g9CZ2rw7+daKP4jAdCiL6BR1gfakbKtr4O6QACzX+r+V2Klca2JS3SnFRIts2rn0QoSDhIM5W3OOLYdEkG1SwTdkXF8H7v1MUtMCr5Wo38/7+sSmD4vjvCBN9YU6v0V5JtQ3fx1gCY6LKlixbAxSRtFUqYOxK7uZ/ZIMEzUoZD+C/4yiaDaJYL2ZxzfIbc+umLh97qtFOr6hCn0ZcYXwsaS24kPyOfD/LnrkkAA1z0oodLIdi40c9h82pSDOEpoTcHPbwjNqR3ROyL59RZ9b7wf2jPCpM39FGUVir7H7Y/E/aH8ku/x3/++pN0WOlN27w2dVZhn13X1vgWUclOfL50lJbazISUJFJdDXiHEAP8SV3D6XlKlke2dhl5zx0P2CmhFVgGLRUzjyOG1DTjX93rO8e6WfG/E57G0Wo7PNPR82tpP0bKMvrocRrfqHs318AAJoDszttX7A/y7rjGgjPv7fPksKriNmKHuzWw/68sIYI5YLP+PoVMzTWtee6qh1922Pvf5wy3697U+tLcey46M/rtPP9XOzoy+atuoJ6pNAsURPg8V2OamFn+nAxWL2eRrGV9CmwrczN8N86eCbRZWAKiF+KNMv1oU+1tynsd6zmt3i/owrZZjrP20UD/VTtYIvH2+iqbazlA8CfRZKDcCs3el5qeEGygq/qJ0MeWLKNYViCOGFs16mIzTGmJGu3dYb/z8gVB8FBEAMB6P5bx47G34+cXaGLN/1Dob2jUq+bOUPjuln2onnsuljH9jN/samlqxfMblUCwJ9HbSlpbc/rKU6+45YQeKiksYxgzyhVBu7uqnSft1KFdPCAAYnzhy5Kuc+/n2Bp/fMz3ncqBFfbcyo79+q59qZ1NGX33pK2hqLQ/pBfuzVr1bNKJ/W7EdD80cNQhM+Eb2ZOjMZ46/1sQs9pXu//tZ94slJn9uFSoAaIStOS8h8R5/ZwPPK/4QNfvX8Pi8sqxF/ZY1peQu/VQ7z2b01Qu+fqbWiVAsCRRH+A2TtLmlz3aX6gYAAJhex3JeRs6FzgiUJvl1zzm82LI+ezWkJ+2CfqqdzzL+XW3z1TOV7g/FkkBfhNEkRT8J2ckgC/gAAMCUKjJN4Z2GnVPvlLe2jVb+JqWPTjTwPNreT6sz/j01tag3w4kj4M6GYquDrR3RPl/ss59DugQAAKbX7SG7oG3TVnLaFuYXWm2TrOkeTVuBqu39FLp90obEKqNxMBQbDfTLEe6z38pksUi7guUAADDF7st5Oal6NafdodzCFJNub06on/ZmHM9tY9q/firujYxj2u/rZurEmjyXClyvJ0e837tz9vdbXQMAANMt7xfrByQYJp5geC3lWM6Pcf/6qZg49etqxjHd7qtm6hwocK3GOl83jXi/i3P2+ZauAQAAPuzz0lBlHRoJhmLSRhW8Osb966ditmccz3lfMVOpyHLxByvad149IgAAoEWeSdpHJT9ze5+XhosSDBNNMGzIOJZdYzwG/VTM4YzjOepraercW+A6jd+tVS3p3m+/V3QPAAC0y/HQmZ5StrbPaxN4aZBgyPdYxrGsGuMx6Kdivsw4np2+lqbOK2Fyo4EWBIkgAACYKm91H/Y3lPxcVuHoyzU9z/iyM3tZ5rgazk0t7s/Z7Ys+fXhMP01E1rLx8XyXZ8TlgK+r1jof+idj4nWxsqJ935Cz7291DwAAtMtMPZmyqxQtynhp+LSm59k7SuVYC/syJgvSig+/lPK3cUnoONXkYf00Ebsy/v18kPH3L3f7a2WgbdaF/NFAb1S4/7zVIE/pIgAAaFfiYOZh//0BPp/20nCkpuf6cc9xrm9hf27M6JPtPX8X64x8krTT+mlijmT0Vdqon33d/7bbV1Yr7Q35iaAqa3ztz9n3y7oIAADaY03PA/+tJT67LOOlYXMNz/PunmN8v6X9+ZuQPqWkt8BsrInzXeiMCtJPk/Fexr+f3sTX1u7/ftLXVWsdDfnTwhZXuP+TOfvfrosAAKA9tvY88B8v8dm0gsAf1/Q8T/Qc546W9mfaC92Fnr+ZWalqt36aqO8yXrpnF23fFjpT/c6FTh0X2unN0D8R826F+14Y0qeTzrT43xbrIgAAaI+0ZM69BT4XX1Y/C/N/ta7jNJ6be47zTIv781JIL969ottmVnp7RT9NXNaL9x2hM9ruqVn/rjb6qmq1i6F/Iui5Cve9I2ffR3UPAAC0yzMpD/7xpeSuPp+Jvw4fD+OtYTGMZ3uOc39L+3JJKLZUepxutUg/Tdylgv21x9dU613OuQZ2Vrjvt3L2vV73AABAuxwP2TUpng5zawatDZ0Vpr7s+dv4QlvXGhJLel644wvXspb2ZZFE0IchfWly/TR+Jwv012O+oqbCtZzr4J6K9ntzzn7f0jUAANA+M78GX+u+iF8NxUYpzHwm1ptZVePzeyyMb4pFHbzfp79i/Z2l+qk2NvXpq2+Tdr+vp6mRlwhaUtF+n8/5fr9N1wAAQPvEQsLHehIEsShtrBsRl7f+NHRGZ1wJneK2X4ROnZm4nPWKBpzfVz0vN2ta3p+xT2Jy7lK3z2KR4Tjqa6N+qqX7Qid5d7nbPkrawaAw9LTJKhyeVkB8VFaH/on/Q7oFAABomm09LzZvCol+ghr6OPRPBFXhWJ/9xYTkQt0CAAA0zXs9LzdWXtJPUEdZtdqqSgRt7rOv86FTOwgAAKBR1vW83HwiJPoJauqR0D8RNMpV/mIR9jMZ+4nTE+/WHQAAQBMd6XnBeUhI9BPU1NrQPxG0aYT7ylqtLtYUu1dXAAAATbQyzF2FJxZMXiAs+glqrN+Kf/tHtI+nMrYfi8vfowsAAICmerLnJeegkOgnqLktITsR9PEItv9oxrbjNLHbhR8AAGiquNLN+VkvOXF55BXCop+gAd4I2cmgbUNs98mMbcZpYsuFHQAAaLJ9PS86LwuJfoKGiMnQsyE9aROnTq4qub0bkvZmyrYuJG23cAMAAG3wWc8Lz21Cop+gQWLh6Kxk0NdJW19gG3GVsTgV7GLP5+PIu2eCUUAAAEBLbOp56XlXSPQTNFAcGdRvmtjxpG0PnRE/M2JyZ2vSng+dET+9xaBjAmiV0AIAAG2yMWl7ZrVbhUQ/QYPFAtLvhf5Ly2e1OPonJpPiFLCFQgkAAADQDKuTtjdpr4bOCLpvk3al2y6HzhSw00k7lrTHkrY5aQuEDQAAAADKW5O095N2l1AAAAAAtFccXfVh6Ey5kwgCAAAAaLGXQycJ9J1QAAAAALTXgTB3tTYAAAAAWujRMHcltr1CAgAAANA+T4a5SaDYbhYWAAAAgPZYlrQTYX4S6CuhAQAAAGiPTUn7OsxPAsX2svAAAAAAVG9V6BRtfj1pF5N2JWlXk3Y2aceSdl/oLPHe65WkHS6w/XVJey2kJ4Bm2nbdAAAAAFCdhUl7OnSSPv/MaWe7fxuTQnFkz2+6//tDGduO9X5iouhcgW33a8t1EwAAAMBwFiftVJibdDmftMeStiZcHwG0OmmPJO1MSE/UbM3Y/skwXAIotou6CQAAAGB4R8PcpEtM9Kzq8/dLw/zEUWy3lNjnnSE94bNbdwAAAABUI9bs6U3G7CzwuThN6+ysz1wL6bWDshwI6Ymg1boEAAAAoBovhfnJmIUFP/tAmFs3qIy3g2XjAQAAAMbq8zA/IVNUHAF0ofuZ10t8Liaa0opSH9YdAAAAANWJy8P3JmTuKPH5mfpCZZI4m0P6tLAdugMAAACgOmkjc54t8fld3c/sKfGZQyn7jDWGlukOAAAAgOqkLQUfRwmtKfj5DaH/0vFp3k/Z58e6AgAAAKBax0P6NK0PQrFVwBYl7cWkrS24vyWhM/qnd3/P6AoAAACAam0L6Ymgqoo378jY1326AgAAAKBacdRPXPo9Kxm0f8T7ezFlH7FO0UJdAQAAAFC9x0J2Iii2vSPc12cp2z+lCwAAAADGI47G+Sr0TwZtH8F+VmZs+7e6AAAAAGB84qpf/RJBl5N255D72Jmx7buEHwAAAGC8joX+yaBzoTOqZ1CvhvQEEwAAAABjtjxpZ0L/ZNA7Q2z/m5TtnRB2AAAAgMm4PWmXQv9k0O4BtntLxrb2CTkAAADA5NwX+ieC4nLzC0puc2/Gtm4TbgAAAIDJOhj6J4MeKLm911K2cV6YAQAAAOrhw5CdCCpb2ydtutmrQgwAAAAwes8k7aOSn4n1grISQRdLbGdDxjZ26RYAAACA0TuetKuhfG2ftCldsV0psY3HMraxSrcAAAAAjN5boZN82VDyc1mFoy8PsO/Z7Ys++zumuwAAAAAGN1OjZ3/Jzy0K6YmgTwt+Po5Aupry+ZdS/vbm0Jly9rDuAgAAABhMTMbMJGDeH+DzaYmgIwU/uzHj89t7/m5p0j5J2mndBQAAADC4NWFuEubWEp9dFtITOZsLfv43KZ+9FjqJn9neTNp3oTMqCAAAAIABbQ1zEzHHS3x2d5ifyPm4xOdPpnz+Qs/fHO7+77t1FQAAAMBw0pI59xb4XJxS9lmYP5pnfYl9XwrphaZXdNvMqmSv6CYAAACA4T0T5idjYlHmu/p8ZnHojBzq/dyuEvtdEtKnlfW2WLdokW4CAAAAGF5aQmdmdM/TYW7NoLWhs2rXlz1/G0f2bC+53yKJoA+TtlwXAQAAAIzGW+F64icmdNKWc89q8TOxhs+qAff9fp9tnwjzi0YDAAAAMIRYnPlYmJt0uSFpO0JnGfhPQ6duz5XQWbnri9Cp3bMvdOr4DCN+PiaSLnW3fy50Riht1C3t9/8Afjmd42/KdnYAAAIQdEVYdE1hdGhNTAA8bWF0aCB4bWxucz0iaHR0cDovL3d3dy53My5vcmcvMTk5OC9NYXRoL01hdGhNTCI+PG1zdHlsZSBtYXRoc2l6ZT0iMTZweCI+PG1zdWI+PG1pPkM8L21pPjxtaT5iPC9taT48L21zdWI+PG1mZW5jZWQ+PG1pPmk8L21pPjwvbWZlbmNlZD48bW8+JiN4QTA7PC9tbz48bW8+PTwvbW8+PG1vPiYjeEEwOzwvbW8+PG1zdHlsZSBkaXNwbGF5c3R5bGU9ImZhbHNlIj48bXVuZGVyPjxtbz4mI3gyMjExOzwvbW8+PG1yb3c+PG1pPnM8L21pPjxtbz4mI3gyMjYwOzwvbW8+PG1pPnQ8L21pPjxtbz4mI3gyMjYwOzwvbW8+PG1pPmk8L21pPjwvbXJvdz48L211bmRlcj48L21zdHlsZT48bWZyYWM+PG1yb3c+PG1zdWI+PG1pPiYjeDNDMzs8L21pPjxtcm93PjxtaT5zPC9taT48bWk+dDwvbWk+PC9tcm93PjwvbXN1Yj48bWZlbmNlZD48bWk+aTwvbWk+PC9tZmVuY2VkPjwvbXJvdz48bXN1Yj48bWk+JiN4M0MzOzwvbWk+PG1yb3c+PG1pPnM8L21pPjxtaT50PC9taT48L21yb3c+PC9tc3ViPjwvbWZyYWM+PC9tc3R5bGU+PC9tYXRoPqtTfNkAAAAASUVORK5CYII=\&quot;,\&quot;slideId\&quot;:298,\&quot;accessibleText\&quot;:\&quot;C 下标 b 左小括号 i 右小括号 空格 等于 空格 加总 从 s 不等于 t 不等于 i 对 分数 sigma （ 小写 ） 下标 s t 结束下标 分之 sigma （ 小写 ） 下标 s t 结束下标 左小括号 i 右小括号 结束分数\&quot;,\&quot;imageHeight\&quot;:46.08},{\&quot;mathml\&quot;:\&quot;&lt;math xmlns=\\\&quot;http://www.w3.org/1998/Math/MathML\\\&quot; style=\\\&quot;font-family:stix;font-size:16px;\\\&quot;&gt;&lt;msub&gt;&lt;mi&gt;C&lt;/mi&gt;&lt;mi&gt;c&lt;/mi&gt;&lt;/msub&gt;&lt;mfenced&gt;&lt;mi&gt;i&lt;/mi&gt;&lt;/mfenced&gt;&lt;mo&gt;&amp;#xA0;&lt;/mo&gt;&lt;mo&gt;=&lt;/mo&gt;&lt;mfrac bevelled=\\\&quot;true\\\&quot;&gt;&lt;mn&gt;1&lt;/mn&gt;&lt;mfenced&gt;&lt;mrow&gt;&lt;mfrac&gt;&lt;mn&gt;1&lt;/mn&gt;&lt;mrow&gt;&lt;mi&gt;n&lt;/mi&gt;&lt;mo&gt;-&lt;/mo&gt;&lt;mn&gt;1&lt;/mn&gt;&lt;/mrow&gt;&lt;/mfrac&gt;&lt;munder&gt;&lt;mo&gt;&amp;#x2211;&lt;/mo&gt;&lt;mrow&gt;&lt;mi&gt;i&lt;/mi&gt;&lt;mo&gt;&amp;#x2260;&lt;/mo&gt;&lt;mi&gt;j&lt;/mi&gt;&lt;/mrow&gt;&lt;/munder&gt;&lt;msub&gt;&lt;mi&gt;l&lt;/mi&gt;&lt;mrow&gt;&lt;mi&gt;i&lt;/mi&gt;&lt;mo&gt;,&lt;/mo&gt;&lt;mi&gt;j&lt;/mi&gt;&lt;/mrow&gt;&lt;/msub&gt;&lt;/mrow&gt;&lt;/mfenced&gt;&lt;/mfrac&gt;&lt;/math&gt;\&quot;,\&quot;base64Image\&quot;:\&quot;iVBORw0KGgoAAAANSUhEUgAABM4AAADyCAYAAAC1fomQAAAACXBIWXMAAA7EAAAOxAGVKw4bAAAABGJhU0UAAACPvSMMLwAAPG5JREFUeNrt3Q+oFde1+PGFiIiIL2LEBCMJIiISRLDSiBUrSBAREXlixYoRi0iQICKYPOtTEWnIE39ixYdcRETkghUrRlJBREREQsVKKkYMIiJBRPCJuRgxQn6zOnObc8eZ2TPnzpyz/3w/sHl/cr13Zu09M/uss2ZvEQAAgGz/EbWtyf8EAAAAAAAAkPjvqP0ctf9L/ncSaAAAAAAAAAieJsk0YfZzSyOBBgAAAAAAgOD1V5tltf8iPAAAAAAAAAhRVrVZa9UZFWcAAAAAAAAIUlG12X8THgAAAAAAAISIajMAAAAAAAAgA9VmAAAAAAAAQArVZgAAAAAAAEAGqs0AAAAAAACAFKrNAAAAAAAAgAxUmwEAAAAAAAApVJsBAAAAAAAAGag2AwAAAAAAAFKoNgMAAAAAAAAyUG0GAAAAAAAApFBtBgAAAAAAAGSg2gwAAAAAAABIodoMAAAAAAAAyEC1GQAAAAAAAJBCtRkAAAAAAACQgWozAAAAAAAAIIVqMwAAAAAAACAD1WYAAAAAAABACtVmAAAAAAAAQAaqzQAAAAAAAIAUqs0AAAAAAACADFSbAQAAAAAAAClUmwEAAAAAAAAZqDYDAAAAAAAAUqg2AwAAAAAAADJQbQYAAAAAAACkUG0GAAAAAAAAZPCx2mxL6jx66GYAAABnHEjN5bYSEgAA0A0+VpttTp3HtagNpasBAACcoXO3r1Nzus8ICwAA6DTfqs0+Tp3Dk6hNoJsBAACcMz5qj1Nzu42EBQAAdIpv1WYrM85jMd0MAADgrMUZ87vVhAUAAHSCT9VmizLOYR9dDAAA4Lx9GfO8RYQFAAA0yadqs1lRe546h5tRG0Y3AwAAOE/XO7uRmuvp3G82oQEAAE3xpdpsYtQepY7/RdSm0sUAAADemJzM8dJr2U4iNAAAoG6+VJuNjtqdjHPYRBcDAAB4Z0PGvO9u1MYQGgAAUCcfqs2GRO1CxvFfpnsBAAC8lTX/uyTx65wAAACD5ku1WdYisX0Sv7oJAAAAP42P2tOMeeBBQgMAAOrgQ7XZypzj30j3AgAAeG99zlxwDaEBAACD4UO1mS76/zzj+K/SvQAAAMG4mDEf1M0DphEaAADQLterzUZK9mYAr4RdNH0xOelnAACAIrqb5suMeeF9iTeQAgAAqMSHarPjOce/i+51nu6GdUDiJOgqwgEAAErYnjM3PEVoAABAVa5Xm+Wta3YvasPpXmfpDlhbZOAivyTOAABAGcOidjdnjriO8AAAgLJcrzbTnTKf5Rz/YrrXWUslTnym+5TEmT+mRG0Hzdn2W4YwAAcszJkj6pq4kwkPAAAow/Vqs8s5x36OrnXSjKhdKRiTJM78crmgr2l2tx0MXwCOOJNzH/ua0AAAABPXq8025Ry7roU1he51yvioHSnxYZ3EmV/0Ov1BSEKROAOA5ujbCS9z7mXbCA8AACjicrWZToJe5Bz7PrrWGboGnS7e+7zkh3USZ/75SEhCkTgDgGZ9IflftrL7OgAAyOR6tdnFnGPXheTH0L1OWBO176PWG7V5URsi8fbxd4TEWWjKVBvSSJwBQLtGRe1xzv3sKuEBAABZXK42W1tw7FvpWicckng7+KxveZcLibPQjIzat0IyisQZADRnU8E97WPCAwAAWrlcbTZa8r8xfCjxq3+w3xhDH5M4C8/7wnpnJM4AoDlDo3Y/5572RHhjAQAAtHC52uxgwbFvoGu9QeIsTDuEhBSJMwBozuqC+1oP4QEAAMrlarP3CyY7+g3iELrXGyTOwqTVAJeFpBSJMwBozu2Ce9sMwgMAAFyuNrtYcOzr6VqvkDgL1zvCK5skzgCgOasK7m1XCA8AAGFzudpskVBtFhISZ2H7gzSb9DkvceLHh/a/Eu9K+reo/VPy14AkcQYAvyiqOltGeAAACJfL1WY3hbXNQkLiDMekuaSPJpfe8jh2b0ZtftQ2R+1Lyf/ChMQZgFCtKbi/3RG+kAUAIEguV5sVLeSqO2kOo3u9Q+IMI6P2nTRbdTY0kFjqeS6QOBn5o5A4AwBNjN0vuMetI0QAAITH1WozndjcKzj2bXStl0icQf1K6kv0ZLVPA4ypVtr9SQZfhbaD4QnAcZsL7nEPhKozAIBnRkdtV9QOEYpMLlebrS2Y1LyI2hi610skztBvozS7Vtf8QOOqCbQvhcQZgHCNiNozYSkQAIDnRkVte9T6kgfcM0KSyeVqs7sFx36QrvUWiTP009cMr0pziTOtKngr4PjqB8OfhMQZgDB9IWw+BQDwlK59o6/oPU094Eicvc7larOVhg9uU+heb5E4Q6t3pNndIkNa7yzL76V68mwHwxKAB9413OvWECIAgGu0pHpr1J7kPNxInL3O5Z00bxQc+wW61mskzpD2e2n2lc1PA49v1VdidzAkAXjidMG97jbhAQC4YrjEC3iaKg5InA3kcrXZXENfL6V7vUbiDFn+Ks0lzrTi6leBx7dXSJwBCM88w/1uISECANhsWNQ2Re1hyYk8ibOBXK42+6rg2L8X1pzwHYkzZNHX9L8T1jtryhsVnrc7GI4APFK0pu5FwgMAsJGuNbOxwgSexNnrXK42m2zo5110r/dInCGPVoW1s5h92fZXCXu9s98JiTMA4flMWFcXAOAIrSLSHb4etPmBh8TZL1yuNttr6OeJdK/3SJyhyGZpdr2zDYHH97KQOAMQlrej9qrgnneAEAEAuk0TZusl3vb55+TBpRP3nqjtidoVIXFWhcvVZlrpUbSW3SW6NwgkzmDyN2kucab3yfcCju0SIXEGIDxFy4T0SbzmMgAAXXMreShdi9onURub8TOHhcRZWS5Xm6029PFaujcIJM5gMknyvyCoo/1dwn5l859C4gxAWJYb7nvrCBEAoJu2R22q4WfGCYmzMlyuNlMXCvr3pcSLg8N/JM5Qxn9Ks69s/ing2H4kJM4AhEW/LHlecN+7QogAAC64JSTOTFyuNptg6N9TdG8wSJyhrF5pNnm2KNC46pcUPwiJMwBhOWp4JkwiRAAA250WEmdFXK8222bo32VcAsEgcYay3pD2N5Qp03TNxfcCje0xIXEGICyLDM+EnYQINhgVtcWE4TWjiQvwL6eExFkRl6vN1E0pfk1zGJdAMEicoYoPovaTsN5Z3Yo2CdjBsAPgoSHJ54m8e98dQoRuWxq1h8mHo4mEY4D+KpszURtPOBAwEmf5XK82m2ro2xMM/6CQOENVf5RmX9ncFWBM35T8hOQOhhwATx0xPA+mEyJ0w5ionWwZiLow9GjCMsDmlvg8jdoKQoJAkTjL53q12U5D365k+AeFxBnacV6aTZ79NsCY/kNInAEIyxLDs+BzH096RNQWJokHXejtrMRrFfRF7UVy4vo/dfeEJ1G7KnESZ3+SnJhc4W8tSH7/AcZaafOj9qhlEB4Xf0rhZ0btXDK2tGm12GCy0wtkYNmoZsKHM4QQGBJn2VyvNlNFr2m+Er5QCQ2JM7TjrYJ7YV3rnb0TWEx3CIkzAGHRfMTLgmfBbV9OdJrE31xfTSbbg31I6uuDB6M2p+Bvjova/eTnexlrpexOxdmnhOOSgg9/ywfxezXx1ppo/EbiXeiAUJA4y+Z6tdlkQ79eYugHh8QZ2vWRNFt1dl7CWu8sb067g6EGwGNnDM+CKa6emH4TvSlJJDT5sNTkWE8ycdMHia7LtTOVzNjCOCukr2ZeSMV1r0fnN1qKFxR8McgLbYL8kqT9ORl7sxlWCASJs9f5UG22ydCvPFfDQ+IMg2Fan2aw7Y8BxXKkkDgDEJ4NhufAZtdO6N2o7ZPiUrpOt0WMs1y66P+9VLz2eHaOH5cYI4cH+TfeloHJM03GsesmQkDi7HWuV5upc4Z+ncHQDw6JMwyGJnu+a3CurwvmLwgonveExBmAsJjehrjoyomMlfjVviqvYl5P/o2+KjdL4vXPWun/rWturZe4NK/d1zzHMs4y/VoGVuZp6/HwPI9KuTUyBkuTZ9+nfi+bBsB3JM4G8qHabKjhefuYYR8kEmcYrF9J/o6Qda139mYgsTwmJM4AhOeuFK+/O8Lmgx8i8SsbfSUfavrq5idJkqEqTYDp1tMvKjxEnzG+Ms2T119fPOXpufaWHCt1mJJM3Fp/73KGGzxG4mwgH6rNTDsXsW5omEicoQ5/lObXOwtho6ZPhcQZgPCYXvtfYuuB66saN0s+yLR0bk5Nf1dfL/y65N89w/h6zVx5PdH5tccTjf0lxsmDGv+erm+WrtbgdWH4isTZL3yoNitzz1zDsA8SiTPU5bI0mzzbEUAMFwmJMwDhWW64/x+08aB3SrlXJ29J/Lpl3YaJeWcF33aGrMOv5fVKM31dc5zH5/xhiXFS97pu61O//7mwJhD8ROLsFz5Um6kbhj6dxLAPEokz1OUdyf+Soa71zn4TQAxJnAEIzTjD/f+mTQc7PmpXSjy0NKm2TeJXOZui67BcMhwHr8n9QjdueJTRT3MCOPerUlxtNqaBv5l+RfShtPeKMmAzEmcxX6rNRkrz60HCTSTOUKffSbNVZzrnesvzGP421d5jWAEIwF3D/X+0DQep62I9KvGw0t0FO1Vdo1nHJwXHMp2x9S86gO5kxGdnIOev6+NlJVmvSZxQbCrm6c0C9JXYoQxHeITEWcyXarOlwvpmyEbiDHUruwbtYNY7AwD45Zjh3r+02weoa5qUeTXznHQ+y7c251heSrMVby7Jeq31eoBxmJWMZR0zczvw97LWoNjHcIRHSJz5U22m9hj68xOGfLBInKFub0hc9c96ZwCAslYZ7vt7u3lw20s+nA538RhvC4mhPFsk+1XaqYSmI05nxP9DwgJPkDjzp9pMXTD051yGfLBInKEJug7yT9Js8uy3hBkAvDHdcM+/1K0D+6LkQ6nbVTTrM47pKONKpkl2pSBVT50zKaMP9BXOUYQGHgg9ceZTtZlWaL+Q4rVLqeIO0xAhcYbm/FGaTZxpVdubhBkAvJmTFM1Xu/LWoemVDZt2rhyRBKn1uD5mUP1rZ4l0f/VJM4vhI9+hjH44RFjggdATZz5Vm5m+waOKO1xFu1itJjwYJF379ao0mzz7m7DGLAD4wvSGxMxOHszGkg8imxYKTi8yujDwAZX3iu1urrWOm2zDRQ00IOTEmU/VZmqloS+p4g7X8oJxsYfwoAZanf+DNJs820yYAcALPYb7/cpOHciykg8g3SFwuEUBXJM6vmEBD6YJkl3CqFV547jWuuKcUMEB/4ScOPOp2kwdNPTleoZ7sC4VjIvbhAc1+U9pNnH2o8SVtQAAt5m+7O3I2vu6JtbzEg+fJ1Ebb1kAW6t6HgY+mI7m9NtxrjPrLvCVhAYOCzVx5lu1mfrK0JcLGe5BKrPWrSZdWf8OdTgizSbP9PMB650BfuI5FI7Zhnv9haYPQBcrv1fywbPE0iD2V1mdDHggTS3otwVcZ12jFZAvM/rkLjd6OCzUxJlv1Waqz9CXIxnu3psl8a7POsf7vMKc8OfkZ/W1zaXJ75jDmEEb3qg47tppfxHWOwN8+Fylz5pPJC4M0U1AHvOZKqj+L7rPP2/6AE6UfODYXLV0UVjHqzen3/q4mXTd6Zy+WUdo4KgQE2c+VpuNlLA3eUC8aVDdCYoDhBVt0Ncpf5Rmk2c7CDPgBP3sOkXiL3S2JJ9z70i803f6ur5GuILyveE+P7qpP1x2XbOnYveOjMfF7oq4pk0UNzZyCNXanL65Q2jgqBATZz5Wmy009OM5hjqADvpUmk2c/RS1DwgzYB2tIOtJ5pf3JTtBlte+IHx8BpGGlxjRRNjjkgNykwNBHCd2J/eatEfYMt5mRYnNJYQHHj60fEuc+VhtplYJO2oCsMtlaTZ59p3Er4YCsMdgrulFhC8opp01VzXxRw9J+fUreNXPXrpeQ1ECdGLAsXlbBpb43oravC4dy8Oc/rnEEIaDQkuc+VhtpvYZ+nEjQx1Ah71VMGeqq31JmAGrzEna/KgtjtpWiXdvNl3LL4W1C0OzWswbF9VqWoWHy1r6x2pLC/rucSAxGCtxWeYaibehPS/ZC15r2e/oLh1j0VqCkxnGcExIiTNfq81Ur7i5IRAAv/1Omk2cafuIMAPWOyld3kUR1lliGBO1L1N1oeRDRXeqoNrM3Q+wvu0yqglfzSIfk3jBfa0ge1FhknS1i8e+teC4djOM4dF9x7fEma/VZpLcE4v6cQ5DHUCX/EWaTZz9IPHi4wDstdhwHW8jRMGZahgT1+v8Y7MqPFS20DdW09LUlwX997ln57tKBjdJ2tXFYy/Kjt9jKMMxoSTOfK42U32GfhzGUAfQJW8k86Mmk2f/FNY7A2y2UviCD6/nP4rGRF+df+yrkg8TTciMpW+sZsrCL/fsfLX6cWTURkVtZtQWSJxMO19yTM/t4rGPNxzbTIYzHBJK4sznarMhhj58wTAH0GXTJd4Js8nk2Z8JM2CtoiUlngtvxoXqueG+Xsu4mFLhQXKKPrHefiEL3++iIRY23FyLtlbeyXAubb40v/aJLc3W+3AIiTPfq80miXljIADotj914Fm7njADVnpIrgIZbhju6VPr+COmHbRa21L6xPlBE9JrNkekwwsFtuFuwfFdYziXRuKs+0JInPlcbaYWGPrwDLcaAJa43PCzVr8MeZ8wA1YxFfyw83e4ThvGxoLB/gGttnla8gGir2iwtavdNCn2SnjNpuwH+XWWX+Tal8MZ1qWQOLP/enM9ceZ7tZlaZujD49xqAFjiLYl3im/yeaubpYwk1IA1Nhiu2WmEKFjHDGNj2WD/gGk9LJ93YwwxefAgsHiYJlQTLDjGo4ZjXMSwrmXskzhrnu+JM9+rzdQaQx8e4lYDwCK/78Azt4cwA9YoKjh4QniCdtBwL18z2D9gyszZVp2DYmuF12z6TTbE4o4lx/m54Ti3M6xLIXHWfT4nzkKoNlNfCLtqA3BLTweeu3yJCXSfvin3Quxeggf25kH2DfYPlH1Ns7YF1dAoU/XSiYBisdEQi/2WHOdqodKzDiTOus/nxFkI1WbqsKEPV3KrAWAZXdLiH9L8emdvEmqgq+YartO1hChoKw3j4/BgfvnMCg+MPvrCCWcM/XgkoFhcMMRisSXHaVpT6AHDuhQSZ93na+IslGozdVzYIAiAez6I2k/S/HpnrPUMdM9OwzU6kRAFbak0uE6vaXE9tnZ1z31DPx4MJA767WPRJgkvLZr8LDL0mZ7HEIY2HOBr4iyUajNl2pFoIcMcgKU2S/NfXO0izEDXFO2ke4/wBG+hNJjP6q3woPicvnDCC0M/7g0kDqaM83mLjnVBietvEkMbDvAxcRZStZk6a+jD+QxzABa7KKx3BvhohBQXRRwlRMEzvX10djC//FaFh8Ry+sJ6Q0r0YyjvfpvW6dls0bHOK9FvCxjecICPibOQqs3UZUMfzmSYA7DYW1F7KM0mzn6I2hRCDXTUEnIVMJhoGCPX2/3FmmR5VeEhwbfM9htRoh9XBxIL06RpmkXH+naJfmNdIbjAt8RZaNVm6rGhD0cyzAFY7nfSfNXZ3wkz0FEHDNfkGEIUvJGGMfK4yQ/rrW0EfWG90SX6cVUAcTBtevHIsYucnezgCt8SZ6FVmynTTtvDGeYAHHBEmk+efUqYgY65XXAt3iQ8iAwz3LOftvuLy6yr1Lo4Oew3R0icqe2GGNj2DnyZxNkahjcc4FPiLMRqM9Vn6MNhDHMADtANoP4pzSfPWEoDaJ6p4Gc/IUJy32/kc8jiCg+FPvrBCfOFxJn6Wtx6B77MK7ZrGd5wgE+JsxCrzZRpgxkAcMX7Eq9H1mTibDNhBhq30nAdLiFESBSNkxft/tLlFR4Kj+gDJ5RZZN73xJnpddVXyc/YZJiw/Tn84EviLNRqMxESZwD8sl6aS5rpDu1DCTHQuF7DZzuWkUC/RhJnpsxt+sEA+00VEmcrDOd/zcJjHi5UnMEPviTOQq02EyFxBsA/56X+pNm9qL1BaIGOeFRwLV4hPGjRSOLMlGBobWfpAyeUWSvL9101e8W9yi3WOIMvfEichVxtZppwkDgD4KK3Cu7r7bQfo/Ybwgp0xDTD9bibEKHkPLbtdfuXCYkz3wyVsCuXhoh5Yeu5Fh43u2rCF2fE/cRZyNVmpgkHiTMArqqyKZqpfUQ4gY75xHA9fkiI0PQ8dlGFB8R1+sAZrwx9ecDjczet8fZc4uSabUaXuAaXMrThgNviduIs9GqzxiYcAGCBHTL4pNkxYV0zoJNOF1yPLy39bAfP5rGzKjwkntAHznhk6MtDHp/7HsO5n7T0uOcI253Dfbo7rClx/8ryCU7o1WaNTTgAwAKa8PpW2k+aXZb4LQEAnaFzxpfCOuzo8jy2zE5+rZU6cMNZQ18e8fjcbxrOfZ2lx/1hiWtwEkPbaL40u+W8Te2UhfFfW/LY51k6fqg2a3DCAQCWmCLxGmVVn7v/x1wM6DjT20RbCBE6NY99WuGBMYx+cMJRQz+e8PS8x5cYwxMsPXbTa9O2V+nYgsRZ9+g38HfF7V2aqTZreMIBAJb4so3n7iLCBnTcTsN1OYsQoVPz2FNS/oExm35wgmkBxa88Pe/1hvO+Y/GxmzbqeMSwLoXEWXeMi9qlisevay3alAym2qwDEw4AsMBHbTxz/0jYgK64LLwRB0vmsVsqPDRW0A9OWGjox+89Pe/T4u6mCKvFvdfybETirHN0Q4tFyXXV1+Y53IvadolfVe52RTPVZh2YcABAl+mrlv9X8Vl1UdgMAOgG09q5JwkROjmPnVHhwXGYfnDmJlPUjy88PGed0Lw0nPcSi4/fVIa8l2FdComz5mjF8UOJN4p50dA5vUh+v/6dZR08N6rNOjThAIAueiNq31V8LulGAm8SOqArlhquz/WECJ2ex94r+fCw+VW3sVFbzjj5t1sS1np1Cwznq0k1m78tNK1Lt4whXQqJM39iu6qD50a1WQcnHADQJb0Vn0M/Re0DwgZ0zUHDNTqVEKHT89htFR4iNg5QTZr1J4r2MFb+5ZC4uatdu/YazveC5cdves30bYZ0KSTOUBXVZh2ecABAF2xo4zlLNQvQXbeF9Z9h2TxWF3Z+KeUeIrYlpt5OXVRrGSv/Yipt9a0675oMbqtiXReum1uMF1V93mU4A42h2qzDE44uHjeN5ltDOfql2o8VY3uMsAFd/4xfdI0eJ0To1jx2f8kHydOojbQkKJroeNBybJ8xTv5tuBQnQz/37FxfGcbtdMM4etrFBNUQw/EfZDgDjaDajMQZjUbizG9vpj4rlGn/sOizDhAq08ZpKwkRujWP1aqzZyUfKNstCMgciReR9jERVJezEsZrXosM4/Vhwb/ViVH/a77d2jV2kuH4P2QoA42g2ozEGY1G4sxv5yvG9IeovUPYgK4zrUk4nhChm/PYsu//685nk7sYDH0ds7VCh3XNshVl6h97dJ6mHSl7Cv7tV9L97YyLXqvVZPYQhjJQO6rNSJzRaCTO/PZpGzFdRNgAKzwWlrGB5fPYCyUfLDek82XMI6J2WOyrfrOVxqvodU1fMvUnDWN1Sc6/65FfFpcc08Xj3y3tJf0AtI9qMxJnNBqJM3/p3O+nivHcQdgAK0yX9osigI49O3WHyvslHzBarTOsQwGYEbU7qb//MePC6LD4v0HAPcM4HZHxb1p34Zzf5eMveqV2FkMYqB3VZiTOaDQSZ/6aUnCPz2t/i9pQQgdYYZPhel1KiGDLPHaixFU4ZR40l5NkW1NGR22fvP762kLGRCkzCvruiCfn+KLCxaGvPfa0/LfdXT72IQXHf4PhCzSCajM/E2cAoBtGXZVqSTNdC5d1zQB7FBUVvEryA4A181hdw6zsLjSaZKu7eklfA90iAzcA0HZb4sXUUd5Vqb5ovktMO2r2j03dUOJ6y///vAXHPrvguNcwdIHaUW1m4YQDAGpyTKolzfR1zvmEDbCGFhUULTV0nRDBxnmsVpJdrvDw0YG8SgZX6qyvpu2PWl/G7z8g8TdJqGZxQZ9N9+D8nkn11xu0mmuUBceet7HBA2FTAKAJVJtZOuEAgEH6QxvzwT8SNsAq8w3X7F5CBFvnsfrhXRfgfyXlH0L66tmJqH0i8SuVE+T1ZJr+31OS/667eeqWs3m7Z9ySuFoI7fsmJ7a7PTi30xUnSVq1ONbyfvmEIQvUjmozyyccANAm/UzxY8X54P8T1jUDbLNb2PkWjs9j9YH0lXR20VN9BXSjUHlThyWSX9nkulUVxlTTa/JVMS3nGO8x5oFGUG3myIQDACp4M2rfVfyMcVFImgE2Klqj8CXXLVyax+pi81pNVqUCrWrTiiDdMXMY/V6rr8XfzL0pqfs8atvEroTUPmGnGKBTqDZzcMIBACX8VapvBvAWYQOsM9KQY7hIiODiPFardjS5dU6KF/Ar2+5I/M7yTPq6MdM9vwnpK79XJE6S6evCuvaZJtR0S+Mxlh2rrq+WtY7fBYYp0AiqzRyecABAjk/b+MyxgLABVlpquHa3EyK4Po/VKp55UVsftaNROyNx1dizJIHR3zSh8SRJDuiaZp8nF8jb9G/H9OQMoF8Tmo7antEHmkibSGiA2lFt5tGEAwASv5V4V8wqSbMdhA1w7nNqf5tLiMA8Fp2ilVePMgbQJULTMVqtmVVt9jGhARpBtRkTDgB+0VctHwjrmgE+uSPFy+6wBjSYx6KjFucMosWEpiOyvk05S1iARlBtxoQDgF80+XVRqiXNdOMl1jUD7DXecA2fIURgHotu6MmZVIwkNI2anRH3+2LfGmyAL6g2Y8IBwC//I9WSZj9KvM4vAHutMVzHGwkRmMeiG0ZE7ZuMgXSA0DRGk5L35PWy42mEBmgE1WZMOAD4ZYlUX9fsI8IGWK/XcB3PIERgHotu0YXoH2cMpvmEphHHM2K9iLAAjaHajAkHAH9MkvwvQ/LaEcIGOOFJwXX8hPCAeSy6TXcneZkaTLp5wDhCU6uPMy7atYQFaAzVZkw4APhjeNT+LtWSZt9G7Q1CB1hvuuFa7i15jwCYx6JRyzMG1FVh56G6zIvaq1R8NxMWoFFUmzHhAOCPI8K6ZoCvNhmu53UlfocuN3QpamMJJ/NY5rHu00z4kuTC/ipqT6P2QuKKr2dRO5fcOLqxUPx6aS+7j2JT5fXS402EBWgU1WZMOAD4Y4lUS5r9nPwbAG74ynA9TzL8+0XJz90glGAe6zZ9HVKTUC9LPuw1ibaqC8e5LuNYdtN9bXs3ag+F1zOBTqPajAkHAD+8H7UfpFrSbAdhA5wx1PAZ+b7h3+vyQrrMkL7dM5Vwgnmsmz6M2rVUR92J2k6JM+MjW35WM+mHpPvb7q4QXiusw4SofS8Dd89cTFiAxlFtxoQDgB90nvytVEuaXRSWGgFcMt9wTR81/Pvzyc9tI5QoMY99RXjsortVpktOb0ZtoeHfDc3o3GldOH5dkyv9euFGurU0TZo9aImdVp2xhTLQGVSbDd4LIXEGoPv+ItWSZjrfeouwAU7ZbbiuVxb8263Jz1wmjGhRNJ5eEB57fCJxdVFrB2mF2ZAS/3apVM+yN2Vy1G6njmUL3Ws0VQa+nskilUDnUG1WDxJnALpto1Rf12wBYQOcc9FwXecVHyxM/rsWe0yw5Fz0M9+JJBdwV+IN+Hz1bpKn6EvO95jEr83agMSZ5YYnF0q6FLDK4qQnMzr3aRfPaWRyQbQezx66OtdcGVipt5OQAB1FtVk9SJwB6KYPJN4Vs0rSbD1hG+BXGTFaRFhgoT7DtZ1VfDKr5d/ZkjDX47yecfwrPOwzXWLqUca56jJFNhSMkDizmCaYLsvgdvQZIdkLI9rQuZotb00I6UYHw+j2AVa19J8uYjmXkAAdRbVZfZ61MYkFgDroq5YPpFrS7Ahhe82nGXF6k7DAQq8qzjkWtMxTNll0Hmtyjl8/Qw/3rM9OFPTXwS4f2zAxb8KILtEL4UpGp1S9kCfndK4t2+pq6WVvy4CbRNf/m97Qb7XcLEYSEqDjqDarzxPDpIMvTgA05W9SLWmmmwe8Qdhe82UqTj8SEljqueEa35581tJXA/eLvW9B9RacwzLP+qzozYSnXT624Ybx9JRLrntOZ3TIyTZ/182M32XbToy6cQCl3q/THWFmEwagK6g2q9cjw6RjBCEC0IBdUi1ppsmg6YQt0w+pWF0lJLDUVam+nqGNSwedLTjeDZ71WVHirNtvy40yjJ3HXHLdsTWjM/QDx5g2f994iRNxWtH1tVR71RMAQkW1Wb3OGSYd4wkRgJrpl7I/Vfzw/BFhy/RBRqz+TFhgqS0VrnlNyti6nuFxCafi7HTBuZ7t8rFNM4yh61xynTdDqm+ZCwCoF9Vm9TtrmHSwhiOAOr1XcB/Pa/9L2HJlrW/2B8ICS+nyD2Wqzs5HbYrF5/FhznHrmo2+rXGmS0xlLevxNPlvNvaDLYm94Oh71lmvVV4jNADQUVSb1e+UYdKxgBABqMnQqF2Uakmzi8m/Q7a/Z8RsPmGBxTR59lnyWVrXPNPKMn0D60LUdktcReQCPYfWzQ7uRm2qp32mCTJd160v6a/T0v2kmVpkeH6c4nLrrA05HbGQ0ABAx1Bt1ozjhknHYkIEoCZ/lmpJs4cS77yJbO9I9iuv7KgJdMa4ZJ6k1fnsQt55Sw3PkOOEqHP0G67vMzrhNqEBgI6i2qwZhw2TjuWECEANfi/VFwWn4rXYRsneeRQAQrDS8Aw5TIg6Z01OJ2wiNADQMVSbNWebYdKxmhABGKT3JN7drErSbAdhM/pWsteGAoAQbDY8R/YRos65LOwyBgDdRrVZc1YZJh37CRGAQRgp2Qke1jUbnAU5sWNHTQCh6DE8S9YQos4Yl9MB3xAaAOgYqs2atcQw6ThCiAAMQtV1zTTJxhpdZl/mxO93hAZAIHoNz5NlhKgzVuR0wCFCAwAdQ7VZs0xbeZ8kRADa9JFUS5r9GLXphM1oimRvCqBtEuEBEIgzwjqZVshbMJmFkgGgM6g2a944w6TjCiEC0IYPJE6EVUmcfUTYSvmyIIa84gogFPcMz5SphKgzzuV0wDxCAwAdQbVZ84YYJh3PCBGAioaX+EDDa+Ht+Y3kV5uxoyaAkLwwPFeGEKLOeJrTAcMJDQA0jmqzznlWMOl4xcQDkMkSL3KPcv4i1dc1e4OwlfJ3IfkIdNuwqM2P2trkuvvM0/PU+Z9Wbel6uLskXlPsTtQWW9IHfPFribwMJgCgeVSbdc4Fw+RjIiFCoMZE7YDECeRVhKOUT6Va0uxh1N4jbKX8jyGWGwiR1fQ12v3JPUXbPuGLKZtp37wbtYXJ/V/77lRyz0pfey4nzjQB9X7UFkVtZdT2Spwgu5k8+7LuNeMtOO7ZhvvhdYZw5+R1AgCgWVSbdZZpV6KFhAgBfsDdIgPfPiBxZvYryX+NkMWbB+c3JWL7nw6f39ionYja86jdFT/XlF6X6q+jjp7Hu8mx9yX9dUzi9VJ9cq7ifWyGw+d6oOK53rXkuJcajrOXx0bnUHEGAN1BtVln7TJMPkgYICQ6Gb/HdVDZW1H7ruIHsB2ErZR3Ssb2PUfPTyt7rmeczwrP+vGGuJ9s0V1bH2X01fcSJz99oX2jSf3+KqxjBdfdY8fPVZehGpk07V9NWt8V+18J32i4Hx7g0dE5D3I6YSyhAYDGUG3WecsNk4/9hAgB0A9KV4QEcju0Qu+yVEuaXRV2gCxDk2ZlNlpw+cP7mpxzeiL+rC09J3Vulx09jxMFY/Cg59fiRQmnsmlaQT8vs+QYjwpf+lrjVE4nLKrhd4+I2lfCWgQAkEa1Wfcn9Ol2ihDBY7pWy5ESiQkm4fn+JNU3A3iTsBm9n8SqbCLSVb0OfEgfrLOp81rs6HkU7WL41PPr8WzOea/w8FyLFt63pYjI9Doty4x00DZp5pt3XWhWv9HU98JnEmYA+DeqzeybIGm7RYjgIa1k2S7xGj1lEhMkzrLpbmtV1jXTn/2AsBn9oeB56NuOmmfF7w0PJqXO6Y7D51KUOHvh+TWZ96wY4+G5Tsk515sWHWOf4Z44msdI50yW/K1NR7X5O7Xs8V5y4c0jxAAwANVm3fOkIPa6qxI7f8En+mqYrsnTm8zHhiQfbu8IibOqCYHHUq3abCNhKzQ9aucrxtT1BNNx8bvibL9HfXW6oK/Oenxd5r266OvOjcvE7tdxRxvuh308Suy5OfS08bvWJZ2oH07mEFoAGIBqs+46ZZiETCdE8MShZLxPzfhvRev9kTgbSNcn+4dUS+78L2HLpNWPH0mcMKu6K6kP9+gPc87pgbi/xtlIGVgZ89Txc5os2V+0PU3+m68254zR3Z6e796c811qyfEtNNwPL/BY6bwJkv8t/D4p9w1862KzWt44ibACwGuoNuuuLwyTkOWECJ4oeq2m6FtsEmcD9Ui1xM4/kyQC4jjo66paffdl1H6U9pJlrc312H4mcXVz//norn5TPejrdMLlcw/OSRNkWq2rCUF9PfO0+J00U3kbA/j6BtmlnPMdZcnxfWK4H/YIumK25CfPNBG2Pmrvtvz8sOTf6MPwqvzymsvu5L8BAAai2qz7lgk7awIiJM7K+EiqJ3a+TT58htp0F8XvovaDDD5JllWZ5YNxEi+aP1f8WB5Az+G+DFz2YAK3D+eMkoFJ3f72XPxcxmJozvnesOgYjxvuiSsZtt2jOy6dbONBppn4A9wkAaAQ1WbdN9HwPPuKECEQJM6K6SuBdVRI0epr5xmWVkq/+n2CkHjRj77vOD5P8t+2s8U3hnsiGzBaQCvLNkmcROtf5F8zsi+T//1+chHtkfgbk6GEDAAKUW1mj6LdBZ8THgSCxFm+NySuHCNZZVf7M0PTSpf5MO+F3pzrbr2n57st53wXW3J8eRVx/U3zMmxoBQDwDtVm9jht+HA2mRAhACTO8v1VSFLZ2DYwNK0zI9VHVwiJkzQB8yznunvX03P+SrJ3V7dlyan5hvvhZYYtAMA3VJvZZZthMrKMECEAJM6yfSokqGxtU7hsrZNeg2kpIXHS3Jxr7o6n56uJwpcZ52tT4nej4X64l2ELAPAN1WZ2MW3vfYgQIQAkzl73G2FdM1ub9gtLw9hF18ZufZXsPiFx1h4Ja8Ok2Tnna9NusKZ150lSAwC8QrWZfUzrRnxDiBAAEmcDjZR410aSVHa2b7lkrbMr1UebCYmzbord633VbVPO+S6y6BifGu6Joxm2AACfUG1mp8sF/aJJteGECJ4jcTZQr5Ccsrn9hUvWKroO1OOW/umTOPkM90yQ/MXnfa3yPGn5+U4x3A9vMmwBAD6h2sxeuw2TkiWECJ4jcfYL1jWzv+3yYJxpskkX/F4btSNR+8zhc/k41T97PLof6PpXU5N5gI47TarrWl++Vl+tz7nmznt8z+/LON+LFh3fOsP98CBTGACAT6g2s5dpt6L9gcZlksTrZuiHoHMlJ87jJN5wQRfVfS7xt7Z3kg8cVCDYi8RZjHXN3Gi/dyjporsQLkyuJX2WnIraw4xzcjlxdksGVmlPdOz4NYn5vsSv5q2UeKF1TZDdlPylHMZ7eg88k3O+vr56Oz3nfLdbdIwnhC93AQCBoNrM/g83LyXsdc70G3XdQVS/udQk2fOMOGw1xHBbzr9rfZ2A5JmdSJyJvCWsa8aOmvU5V/GcZjh63aS/eDrl4DkcqNhXdz29Bw4tmAu97+k551XYzbPoGJ8Jy4kAAAJBtZn9Thkmym97eM76zfqFqL0o+WFhas7v0W/evy75Oz5nqFkp9MSZfmC8LCSkXGiPHRlTmghbIL9UMR3z4JyynE+dyywHz0ETDyOTppXWyyVOjuX11xFP74NLcs73kcf3/qxqLk0eDrHk+H5tuB9eFAAAPEG1mRtMa0is9PCcdW2d08kHnz5p7xt2/Rb6ofBNvetCT5z9SUhIudKuOjzOLuacU29Df2+VY3171qK+mlZwnMs8vQ/25JzvUY/v/Y/F7vXcthuumS1MXwAAvqDazA1vGyYnvQHEQF9NyHslYF/OB4v+SaeuY7YmaiMkrt7ZL/k7c8E+ISfOtMriJyEh5UpzudrnbM45rWjo75E4a9+wguMc6+m98E7O+S739Hwn55zvVouO8aq4/9o6AABGVJu5pWiComt3DQkgBnmL0KbX+9AFrx8l/+1Q8iGj1ciCOMI+oSbO9LWsx0IyyqX2qcPjLW8NyDEN/T0SZ+2bIvlrdfpoguSvoTU64+d1PuR6tdPqnHO25XXjcYbr5TZTFwCAL6g2c8tmwyTlwwBicDrjvJ/JwKShftt+L/lvm3J+z5CcGN5hmFkpxMSZVkb+Q0hEudZc3UEu79W/6w3+TRJn7VuWc4wHPb0frpBqr0brF2ZPkuROOzRZrLuX6oYsL5J5xkmJ1/TqlONi95ekaw3Xy26mLgAAH1Bt5p53DZOUQ56f/xDJflXzWOpnLklx0kyNzYnhcYaZlUJMnPUISSh21OyczV348EvirH17c45xqaf3wyNSfg2t9YN8PmgF252CcfBZh875fsbfPm1Rn5w1XC/TmboAAHxAtZmbrhT02yPPzz1v96bWCo99yf9vr+F3Lcr5XR8zxKwUWuLsIyEB5WLTjUiGOjrm8jYGmOfguSxNncMpD+8Rl3L6a5Sn98S8XYVn5DzbB5Ng+qLEtd70hkzjc/7uRkv6Q5e7eFUQH6r3AQBeoNrMXRsNk7m5Hp971u5Nuph///pl/a+ulKkKyKuuYCFbO4WUONNv6X8UklAutvOOjrlROR+CXV07M51kme3ZPWJoTn/d8PgZkLezduv4XJzMCTSBPZh1+b4uca0/kmaT5Mtz/u5MS/rDVC26k2kLAMAHVJu5a6wUf8u33+Nzz/rGuT9JpgsH63omd6XcN+4nM37XPYaXtUJJnA2P2t+SsUhzr+1ydNzlfUh3sVJrhnRujbZumSfld5f2/RkwLXnm75JfNguYM8i/9UC6v55h1qupNm1eZHpNcxLTFgCA66g2c9+ZgsmKJo983F0z77WA9cl/16Tai2QSXUbWToWHGzju+eJGpUyPox+aVnE7AAatN+f6Wu/guRwP4B6xLae/Fns8Rp+VfJatreFvnSz5t/Y0eL63Mv7eCUv6wvQF7hVuqQAAH1Bt5r4lhsncQg/PeWnOub4t8eLAVT7k5e0e18S3xyTO6kHiDGjGkIKkxLuOncuE1Af6B+LnF0lfZfSVnvcwj8fp6RLPsU01/a1ZJZ+bRxo61zFidyJ7gyEu67itAgBcR7WZPx90vi+YtJz08JwPZ5ynrkOia5LpmiZVdjvbnPOhY3gDx03irB4kzoBmzBV/FvdOL+q+xdPn/0sJr8pnbsFz4KnEa5zWSZNnWt1fVOnW1E7meV8U2rIGa9EacH0NzaUAAOgoqs38sbOgL3VSPdqz881KFG6N2jWJF+kdW+F3Xcj4XRcbOm4SZ/UgcQY0Y4/4sV7miFSSQ1/d93GHydk5/fV5AGNVq+k1Qfg8afr8102DxnTwGFo3aNrQ0N84kNG/9y3pg6mGucR+AQDAcVSb+SX9Skq6feLRuU7JOcejyf9cWuF35e1G1lRlAomzepA4A5pxU/xYL+uT1PEf8LS/NuX01yKGcke0VoP9uqG/ccPiZ/Qew1xiKkMEAOA6qs3801vQp994dJ5Z62lo8ku/ca76Wmre+nAzGE5WI3EG1G+C5FctD3XsXO6Kna+11e2kJ/3lqs+l2QqwUTnX5AILzl3H2OOC5/EFhgcAwHVUm/np11L8zd9sT84zb1FgfRVnfMXfdSjj9zxmKFmPxBlQv/U519V5x85jcer4z3ncZ33SuaUGMJBuvvAgifnmhv5G1vpmtuyWvlrC25gKABAYqs38dbWgb495cH76DefLnPPb3cbvuyvZr3zCbiTOgPqdybmuNnfo768SN15l729nu9xf03OOaztDuSN2JfG+J80tgN+T0b+2vHZ8peDauM3wAAC4jmozvy0qmMjo64zjHD+/vDXCNJk2tuLvmpzzu1YwjKxH4gyoV9GXEu936BhInFWTVyE4j+HcuAUt8f6wwb+TtRHSTAvOf7rh2ljDEAEAuI5qM//dLOhj17+JzluItp1t4Dfk/K4xDCHrkTgD6pW33uOjDh4DibNqTkj2l0hDGM6N0sTk8yTeOxv8O+9n9O91S2JwuOC6uM8YBAC4jmqzMCwvmNDoh6BhDp/bDalvMf+stdKuMXycQOIMqFeP5O9W3CkkzqrJWpj9PEO58THaX5k5mFcmdbMKrRwrSjBtz+jflRbE4G0p3sV9A8MEAOA6qs3Ccaugrz929JzG5ZzPzTZ+V95rSbsYOk4gcQbU607ONbW8w0kJEmfl5C01sJWh3Ahdw6ynhjjrLpkXWn6Pro+Wt+Pr7VTf3rIkFrsKrgndLIFqMwCA06g2C8vSgonNHUfPaUXO+Wxr43ctyPldcxk6TiBxBtRnguSvizk64+f1g/EWy85hiPyyw2H/sY/3uM/ydjScxXBuRP/6sZq8GswO5Qcy+uxUxs/Nyvi5RRbEYYTEu3rmPYPXMVQAAK6j2iw81wr6fKWD59Obcy5T2vhdWetzPJfsb0pHSry22giGlDVInAH1yftS4mrOzx9KPjzbtNlMulrtuOd9drzCMwz1WF5DfJ9l9NvjEvOdU5bEYIv496UsAAD/RrVZmOYWTHC+cfB8nmacRzuvLuhrmn0Zv6s35+dPJX97AkPKGiTOgPocybmesqrK1lt6rV2Xwa976ZL7Gf11mqFsvedirjhLbwqgO2uOteDYdX3cRwXP36V0LwDAdVSbhetMQd8vc+g8Zuacw+42ftfinN+1PuNn+9fyWMFQssYQIXEG1OmylNt0pf91NdsSNLNTx33F8/4an9NfGxnK1juX0W8TW/67rqX2Tct/eyb2JIE3FTx7r9C1AADXUW0WNl1AOG/3I5eqzrZKfeu5HM35Xe+nfq7/1Z+jDCOrjCuYvK8mPEBlfTnXU+trafqFg26o8jBqYyw7/pMSVuVL3s7ZMxnK1stau6w/Mab9d1UG7oJuy5p1w5JrP+/ZO4OuBQC4jmozfFEwBpY7cg4Xpdy6IGV8nxMLSX1I7N+xcyRDyIkPjdr2EB6gsrzraZrEuwD2V97qlzBzLDv2d1PHfD+A/sp6tfY5w9gZ+gXPCzHv2GrT8hBFa5sdpksBAK6j2gxKEz95ySJdzNX2xYSHS3bV3JE2f9/LnFjMk/hb1f7qNl3XbDLDxzqXCibwtwkPUNkzw4f4/rbWwmPfkzrGzQH0162MvjnBMHaKzi10h827EifRNPGpbwH0iH2VgzqHzNtJU+dJY+hOAIDrqDZDvxUFY2GD5ce+JOe4l7T5+56W+ICoiboPGTbW+aJE3x0UdpYDqjhd4rraZOFx607HrUk/TT6M8ryvxkj5NTqBOuwquC98THgAAK6j2gxpX+WMB123wubXEXsyjlmrxoa3+ft6S3xIXMZw6Tpd20WTl5og/Txq96RcVczPyc9qJcrS5HfMEV65BfIU7cD81OL7YXqx8r0B9NXSnH6awjBGA96W/DUQrxIeAIAPqDZD2oSCCdBOi4/7bsbxnh/E75su+a9r6rpp8xkqXTdGyifJyrYDhBXItVDinfGeJ+1a1LaL3a9hpZ8NEwPopwMZ97b7DF80pCfneapzqKmEBwDgOqrNkGdDzrjQNTYmBBQHrWa6nPqQuC1qoxkiAGC9xfL6YuohuJHx/O5hOKAB70v+F1HbCA8AwAdbhWoz5DufMzZYXBgA4ILLqefXnADOeVTOs3sBwwEduMb62zVCAwDwhVaUaYIsXXVGtRmUVpbl7ZA0j/AAACw2PfXcuhHIeWetb6bPcjZDQd3yNpTS5T7YbRwA4J10Ao1qM/RbljMpusUkHABgsSOp59aaQM47a70p1m5E3XQjne9z5ojrCA8AwGeaQPsvodoMAx0V1q4AALhjXNReycBdoUP5sicrmTGTIYGa7RGW8wAAAPi3EVG7KdkbBUwkPAAAy+xMPa+2B3LeWQu1X2c4oGZTJTtppjvYjiI8AAAgVLpWRV/GJOkioQEAWGRo1B61PKdeRm2sB+c1ReLKsaLKue0Zz+mVDAnULGvXVv0ydRqhAQAAoVsurGUBALDb+tQz6pDj56MVPBdazueexEm0LLfl9fVIgTptzpkLriE0AAAAsaw1LZ5GbTyhAQBYIL20wFTHz+dAxnP3VMbPzcr4uUUMB9RI3z54kTHODhIaAACAgc5nTJrOExYAQJfNTT2bLnlwTs8ynrmPM36uV8zJNWAwrmaMRb3GhhIaAACAgUbL66+DaPuY0AAAumhO1Na2tCkenNNzMVecpTcF0J01xzIcUKMtGePwTtTGEBoAAIBs78rAxZd/Tib3kwkNAAC1OSevJyxad7QeHrVvWv6bVqjNIGyokSZm069oPhZ2VgcAADCaKa+/QqKTd0r2AQCoR9baZTNansOtr889Sn4eqIsmZm/J61+UziY0AAAA5XyYMaHfR1gAAKjNaslelL21nY3aBEKFmu3PGGuLCQsAAEA1K5hUAQDQKF0KQXfYvCtxEk2rfrTKu0fiyjOgbosz5nerCQsAAEB71qcmVk+Eb74BAABcNCGZy7XO7TYRFgAAgMHZmJpgfS2sdwYAAOASnbtdS83pthIWAACAemxOTbR6CAkAAIAzDoljSbP/D39l20ItviHeAAAB2nRFWHRNYXRoTUwAPG1hdGggeG1sbnM9Imh0dHA6Ly93d3cudzMub3JnLzE5OTgvTWF0aC9NYXRoTUwiPjxtc3R5bGUgbWF0aHNpemU9IjE2cHgiPjxtc3ViPjxtaT5DPC9taT48bWk+YzwvbWk+PC9tc3ViPjxtZmVuY2VkPjxtaT5pPC9taT48L21mZW5jZWQ+PG1vPiYjeEEwOzwvbW8+PG1vPj08L21vPjxtZnJhYyBiZXZlbGxlZD0idHJ1ZSI+PG1uPjE8L21uPjxtZmVuY2VkPjxtcm93PjxtZnJhYz48bW4+MTwvbW4+PG1yb3c+PG1pPm48L21pPjxtbz4tPC9tbz48bW4+MTwvbW4+PC9tcm93PjwvbWZyYWM+PG11bmRlcj48bW8+JiN4MjIxMTs8L21vPjxtcm93PjxtaT5pPC9taT48bW8+JiN4MjI2MDs8L21vPjxtaT5qPC9taT48L21yb3c+PC9tdW5kZXI+PG1zdWI+PG1pPmw8L21pPjxtcm93PjxtaT5pPC9taT48bW8+LDwvbW8+PG1pPmo8L21pPjwvbXJvdz48L21zdWI+PC9tcm93PjwvbWZlbmNlZD48L21mcmFjPjwvbXN0eWxlPjwvbWF0aD7A+AZiAAAAAElFTkSuQmCC\&quot;,\&quot;slideId\&quot;:298,\&quot;accessibleText\&quot;:\&quot;C 下标 c 左小括号 i 右小括号 空格 等于 斜角 分数 左小括号 分数 n 减 1 分之 1 结束分数 加总 从 i 不等于 j 对 l 下标 i 逗号 j 结束下标 右小括号 分之 1 结束分数\&quot;,\&quot;imageHeight\&quot;:38.72},{\&quot;mathml\&quot;:\&quot;&lt;math style=\\\&quot;font-family:stix;font-size:16px;\\\&quot; xmlns=\\\&quot;http://www.w3.org/1998/Math/MathML\\\&quot;&gt;&lt;mstyle mathsize=\\\&quot;16px\\\&quot;&gt;&lt;msub&gt;&lt;mi&gt;C&lt;/mi&gt;&lt;mi&gt;k&lt;/mi&gt;&lt;/msub&gt;&lt;mfenced&gt;&lt;msub&gt;&lt;mi&gt;v&lt;/mi&gt;&lt;mi&gt;i&lt;/mi&gt;&lt;/msub&gt;&lt;/mfenced&gt;&lt;mo&gt;=&lt;/mo&gt;&lt;mi&gt;&amp;#x3B1;&lt;/mi&gt;&lt;mstyle displaystyle=\\\&quot;false\\\&quot;&gt;&lt;munderover&gt;&lt;mo&gt;&amp;#x2211;&lt;/mo&gt;&lt;mrow&gt;&lt;mi&gt;j&lt;/mi&gt;&lt;mo&gt;=&lt;/mo&gt;&lt;mn&gt;1&lt;/mn&gt;&lt;/mrow&gt;&lt;mi&gt;n&lt;/mi&gt;&lt;/munderover&gt;&lt;/mstyle&gt;&lt;msub&gt;&lt;mi&gt;A&lt;/mi&gt;&lt;mrow&gt;&lt;mi&gt;j&lt;/mi&gt;&lt;mo&gt;,&lt;/mo&gt;&lt;mi&gt;i&lt;/mi&gt;&lt;/mrow&gt;&lt;/msub&gt;&lt;msub&gt;&lt;mi&gt;C&lt;/mi&gt;&lt;mi&gt;k&lt;/mi&gt;&lt;/msub&gt;&lt;mfenced&gt;&lt;msub&gt;&lt;mi&gt;v&lt;/mi&gt;&lt;mi&gt;i&lt;/mi&gt;&lt;/msub&gt;&lt;/mfenced&gt;&lt;mo&gt;+&lt;/mo&gt;&lt;mi&gt;&amp;#x3B2;&lt;/mi&gt;&lt;/mstyle&gt;&lt;/math&gt;\&quot;,\&quot;base64Image\&quot;:\&quot;iVBORw0KGgoAAAANSUhEUgAABXMAAAC/CAYAAAC8Pk9rAAAACXBIWXMAAA7EAAAOxAGVKw4bAAAABGJhU0UAAABzCSiyGAAAOWRJREFUeNrt3Q+oTtn++PFPkiRpZHTIyCTpJEm5mtFcuUqSTjrpypUrNDdp0iQpM7lC0tV85SdXbpJOkk65cmVklKRJ0nQnV66MTJIkSRmZEyfUfPfn9+zz9XjOXmvv/Tx77Wftvd+vWt3ueM6z97PW2n8+n732WiIAAKCdOoOyg1LY8ge6MAAAAAAAAFAdV4LyG6WQZQfdFwAAAAAAAKgOHZ37q5AYJZkLAAAAAAAAwHtrhMQoyVwAAAAAAAAAhdAjJEdJ5gIAAAAAAADw3sig/CQkSEnmAgAAAAAAAPDedGH+XJK5AAAAAAAAAAphh5AkJZkLAAAAAAAAwHtDg3JFSJSSzAUAAAAAAADgvY+E6RZI5gIAAAAAAAAohL+I20TkRaklI8tQ/hGUnqB8F5T/BuWpkMwFAAAAAAAAkKPj4i4RqQnPcSWuuw+DsiAom4PybVB+EZK5AAAAAAAAABwZGZSfxe3o3KEVqUv9nYukliB/JSRzAQAAAAAAAGTsd5Jd8jGqfFXBOtURyX+T1kfr7qB7AgAAAAAAAKi3UdzO/bqgovWqSd1vhWQuAAAAAAAAgIzoFAHXxF0y96GUe/7cOBuC8kZI5gIAAAAAAADIwEdSW7SM+XPd+LOkT+juoFsCAAAAAAAAiKIJR5fTLXxV8fpNO53FDrokAAAAAAAAAJN/ibtkro5M/V3F67dXSOYCAAAAAAAAyMDIoPwszJ/rygdBeSwkcwEAAAAAAABkQEfPNrNgV9Kio3+rPH/un4RkLgAAAAAAAICMbBa38+duqHj9XhGSuQAAAAAAAAAy8p24S+b+EpSPK1y33UIyFwAAAAAAAEBGpkgt6eoqoftvqfZ0C/+V8iVztc8sDcreoFwIysUEf9MRlG1BuRqUl0F5HZS7QdkltTmcAQAAAAAAACTwR3E73cLfKly3a6TYydxpQVkWlENSS9y+jPgNWy1/P0RqSdyXljq4JSR0AQAAAAAAgMR6xW1Ct6ui9apJyl+lWMnclUG5FJT+hG07zfA9E4LyQ8Lv2MMhCAAAAAAAACTzQVAeirtk7lOp7vy5x6VYydzPg3JGatMn9MW06z3Dd0wPyuMU/eMehyAAAAAAAACQ3KdBeSPMn5s120JoOwqw//OD8sKw//sjPj9Dasl7/XedF3dtUEaEbX/A8D2vOfwAAAAAAACAdP4qbqdb2FXBOv1QzEnyHQX5DScN+z+/4XOTgvIk/LfDQRnW8O8jDd/zkkMPAAAAAAAASE9fr3eZ0P1DBev0P1LsZO6ZiH3X0bpD6j4zNij3w3/bZPieIYZ6uMthBwAAAAAAAKQ3Lii/iNv5cz+qWJ3ukOImczUBGzXNwvGGz3wv9kSuGmuohxMcdgAAAAAAAEBz1ojb0bk6+rdK8+ea5s3dUYB9/8Sw7911n9kf/rd9Md/VZfiuLzjkAAAAAAAAgOb1iNuE7l8rVJemuWJ3FGDft0v0gmUD8+EuC//buQTftdlQD50cbgAAAAAAAEDzNAH5s7hL5uqiYIsqVJ/3pZjJ3CsR+z2QuJ0YlGdBuReUUQm+61TEd93nUAMAAAAAAABa9zupJV1dzp/7YUXq8rgUL5mrCf23Efu9Pvx3TfT2B2VGwu97GvFdRznMAAAAAAAAgGzodAiu588dXoF6/EqKl8xdamiz8UHZIu8nduPMkPi5dwEAAAAAAAC0KOpV+yzLjgrUYVcBf/fRiH3+QWpz3Oq8uedSfFfUfLk66nc4hxcAAAAAAACQnY+C8ou4nT/39xWow6Ilcx9F7PPWoPwYlCdBGZviuy5FfNdlDi0AAAAAAAAge38St6NzHwdlXMnr8A8N5WOP97XT0E7Hwv9dmuK7hkr03LtbOKwAAAAAAAAAN3rF/fy58MMGiZ4W4WVQTqX8rm5De8+imgEAAADAXwcNwZzOu7ea6im81WFbRrXxQaoHKIUPgvJQmD+3Cs4Y2qc/KBNSftfhiO95ShUDAIgnQTwJAH4aKbXRVlEn5WdB+YwqKo25YZtGtfWFsC8AKLYFUpvj1mVC9w9Uc1sNtQRTu5v4vnsSPV0DAADEkyCeBADPjAnKdTHPj9hJFZXONKktjBPV5rpozliqCCi8v4rbZK6O/v2Qam6bBWIe+ZT2HD7V8F0rqGYAAPEkiCcBwC96kr1tOAnrCtmTqKLSmiLRq6BruckFGCg8Hbl5TdwmdL8Lt4P87TW0yeEmvmuD4bvGUM0AAOJJEE8CgD9GB+WG4eSrT9mmUkWlN1XMT1RvhH0EQLFvsn8VtwndzVRzW5iu380sWBY19+6PVDEAgHgSxJMA4I9hQfnecNLtC8psqqgy5kht5fOovnBZGHUHFN0fxW0y91VQZlLNueowtMWtJr7LNPfuLqoZAEA8CeJJAPBHryUw76J6Kqfb0h+OUz1A4fWI24SuzofH/Ln5WWFoh21NfNciw3fNo5oBAMSTIJ4EAD9stpxod1I9lbXT0i82Uj1AoX0QlPviNqH7T2HkRbsD6GYWmDka8T06umZIxGd1dWqdq3cETQAAxJPEkyCeBIB8zLWcYC9RPZV30dA33gqjtICi06kQXonbhO4OqjkXzyPq/nYT36PJ976I7+o1fP50uO2JNAEAEE8ST4J4EhU3XWoPKvTe+XpQXgSlX2pTmOk9ts4bfSIo64IynupCs3Ty8QdinqC+gyqqvLFinsD+oTCBPVB0X4nbZO6boHxKNTs121D3u5v4riWG71of8dld4b+toAkAgHiSeBLEk6gofVNtU1DupIyT9IGGDoyYVoZK0Nf0FkvtNY1jQTkXlKdSy2D3hz9Y/1df93sWlGtBORWUA2EwkWZ1zEXh9x+scKc7ZulYSzkmEVpq6ScnqB6g8K6I24Tuz1Kb1gFubDXU+5wM7wumN3xuVfjfj1H9aLC9rt9soTpAPEk8CRBPoqSGhPc69W/IPQjvzWfJuynKdHHIz4JySGoJ3Kik7tYiVsAMqc2lcs3ww5pZdEUraa5lmx3y7glib0U7XpelDns5LtHgpKW/LKZ6gEIbF147XSZ0v6WanbkcUd9Pm/yuR4b2qzcweveW1EYiAAMmyPurl3M/CeJJ4kmAeBJlpAMdbsjg+cGHxfydXldeGI6DQ0X44TqUXoch33QcPOoF9ojURpDoaopLwwquH+ZfxVED+sT6oaHOnguvw2Cw8ZaTjh5nw6kioND+5Ph6rGUN1Zy54YbERU+T3/fa0Hbzw5vTrXX3ClOpfjRoXIjvBlUC4kniSYB4EiWzUt5/eK39ekGKv19rueas8/VHTwrKfkuw0I7SVcHOt9tSH5s4NmHAKrVAuf3T8fX216B0Us2Z6jbUdXeT3/dcks3vtZCqR4N5hr4yhKoB8STxJEA8iZL2YZ3Cp5mpze4ZjgOd/serN9900uuDku61l+vh3ywPK2dEw3fq/9fsty7KcVaaf6VmbMU6n6443W+oi7vcdMNiSNhHovrOa2E1c6DodF7b+44D3v8K8+dm6YjhfNzs6JbeBG24jGpHxP3BLUN/mUb1gHiSeBIgnkQJfC3ZPcyzPRD7wpeDVV876Ut4IdTXZL6U2hD8Zi7wuywXlqjyooIdsIcADS1Ybuk/R6keoPBmBuWNuE3o/p1qzkzUU/2LLba/abTbU0n3ChmqY5OwABKIJ4kniSdBPInyipoaYW8L32ebc/xUu3+srt52K+FFUBfvmJvRdicH5YeE2z1bsQ44NebGB0jCNDeZjmbgFWqg+P4m7l9JXU81e0tHr12R2lxgWn4MyjapzU8JNNLkl216jl1UEYgniScB4kkU2FwZ/ObGHYlf7MxmouVc+rSdP3anJHtN5ba4GeUxLLywxm3/YMU64XFh5ARat9TSj45TPUApXBG3ydxfpLYKLIBiOxpzrJ+kikA8STwJEE+ioPSh9ROJXhy4FUMtx0B/O37ohKBclWSLZ+goD5fz6WjlfB+zH8sr1AknWW6I7nCMIqU7lmN7EtUDFN44qT0VdpnQvSaeTfAPIJWZCY7zu1QTiCeJJwHiSRTUuYg+eiGj7/YmmauZ6ScJLrwPpPbKTB46pLYanGlfZlaoE+4VzydYRqF8YelPe6keoBT+LO6nWzhCNQOFdV2SJdxYDAnEk8STAPEkima1oX9mdf0x9f/nef7ItZLsNRjNYOc959rnYl4tsSo3l/qa0AsxT9o/nOMUGfapPvoUUBpHxH1Ct4tqBgpnXYpjfDbVBeJJ4kmAeNIZfYvgoKGwKGFz9DoT9Zbi5Qz7v+k6dymvH7k94Y1cO1cmjBrCf50b7v9fDnCcokn7Lf1qHdUDlILeSP9H3M+f+yFVDRQ+wOE1dBBPEk8CxJP5syUGD1I9TTkgbgehzLG02eE8fuA3CS+8+9vcEOsj9ulYhTqibTVWFqBBs2aIfS5MAOXwaVDeiPv5c4dS1UAh7Et5fH9DlYF4kngSIJ50hmRutqZK9JsiDzPcxkpLm3W7/oF7E154feg8I6T2GkwV5/WZYmmbmxynaNENS/+aSvUApbFZ3E+3sItqBrw3rSHAeZ3g2D5NtYF4kngSIJ50hmRutk4Y6nJ3htvoFfP0PcNc/riNCS+8vR41SGNlLa5IR9xpaZ/NHKdokS3Bs5PqAUrlsjB/LlB139cdr4+Dsi3Bcf2QagPxJPEkQDzpDMnc7Ey11GVnhtsxLfbpdHHoZQkvvPoqhk+TVq9t2L9hFemMdyxtNIljFS2aZOlfd6geoFTGSS154zKZ+2vGN0oAsrOi4XjVe+uuhMc206iAeJJ4EiCedINkbnaOGurxVobbmGdprxmufph+8csEF95nQZngWaPUZ9gfV6QjTo+5OQKywBxaQHX8SdyPzv031Qx4R18xf1h3nP4Y/vfRCY/ruVQhiCeJJwHiSSdI5majQ6LnytWyJ8PtHJGcp6UaFZT7CW/Yuj1tnP5w/05VpDPaXn3byrEK+hmAJvSI+4TuV1Qz4JXdDcfozLp/60twTK+gCkE8yX0+QD9zgmRuNrZb6nFBRtsYXXcdqS/63ya7+mEnE154T3jcOAPz/e2uSGfkCRfywCqkQLXo69L/FfcJ3UVUNeAFDS7qF35qnM/tXILj+RDVCOJJ4kmAeNIJkrmtGyLm6eReh/+eBVPCeKOrH5Z0XqPnQRnjcQMNrErXXYHOqE++TUPEn3CsImOmCbzfhn0RQLloAPeruE3msqgK4IdzMff6hxIcz6epxsojniSeBIgn3SCZ2zrbGgDnM9qGjsp95vD7B9GL6dOEF99NBWikDs9vEPK4YTrOsYqM9Vr621KqByil9eIukXtRWDAJ8DG42RDxmZWSbP5TVBfxJPEkQDzpDsnc1p0R91N9HIj47nsuryeHE154df6jIfQBbxyxtNXKCvz+jvCkvzcoN6Q2B8myjL5bEww6PP6B1Ibca9/XCbFHV7i/rbL0t8McjsjAtKCsC4OHK1IbudMfHoM6X+NNqY2W0c+Mpbpyc1GyT+TqOfUDqhZou6FhkDFwbN40fG5OwmN7GFVaWcSTxJPEk8STxJPukMxtjR53b8XtIq6fSfQbDs7myZ2RIvj6nD7glVuWtppcst86JbzQ6txV+hqf6cl/VgsVnDJ8v16MJ1a0v0229LdbHI5ooV/tbkgmJCl6MdZFuiYl3I7ePJ+zlL00hdG4oPwi2SVyXwXl91Qr4IXGBWnmWZISb4V5sEE8STxJPEk8STzZDiRzW2N721Af4rT6kHG8DJ6PV/9/p8sfdSnhhfeh8BTVJyMsbfW0BL9Pn2ro6LwfJHolQFPpy2DbnTHbuCXVHXlie31uJIclUgZ+plddLoU32wPHmY6aWGsIOPSYjxs5MkmKu6K2LxZJdsncNVQn4IUJ4Tk06YJUdxIc36up1koiniSeJJ4kniSedItkbmsuW+rvbIvf3RERp94K77OcSfrKlJYttL9Xllja6mQJft9iqY2WOx2Wcw0Bh61MyWDbcdvYUNF+d8pSJ10clkiYPDgh5pEKtlFdGgAelfTzHO2NOZ6v0iyJ7JDWE7kaVDFPLuCHEw3Ji7ig42SCY/wI1Vo5xJPEk8STxJPEk+6RzG2eTs/3tolrkz5c0GlXvgnvb/RtJh0ANCmMS4dLbfq/xoX9TkgODybOJzyZvRbmJ/TN9greKOkB80WC/trqPEdTE2yjqsmfry11sp3DEjH01crnYl5BNOkcYmcl+dxuOurkRczxPIumSUSTsD9J84ncK8KIC8AXc5u4d9ye4Di/QNVWDvEk8STxJPEk8aR7JHNbi0Ftx+KciL/R+DDpop71C53l8kCiM8VOnab9vXPa0l6LS/7bt8T01yzmvrwWs42XFe13XZY6OVXQ37RAsl/cydfSrnO5JlRtI7p6U37f+PAYbPyeF+G/1fuS61vm9w6vmuh7OufuFKoP8CaZUf864B1J9up7d4Jj/QXVW7lrAvEk8STxJPFk1ePJPJDMbd6ZmOMw6h7oRBPxjg440jm5Z7r+QftT7NRS2t87T6S6c83owfbQ8vvPZ7CNaWIfzddf0X5Xxrm1SOa6paNwfrTs04kmv/eA4fsONXzONsejvm5DgjG9b5voe7w2B/hjU8PxuTDh301KeLyPpoorg3iSeJJ4kniSeDIfJHObo28Wvm4iPk4ygt9WLkpthL6Tk9fzhDvRL8xvV6QDuSojInaL+6ec88U8r9KjCvc/27mjiBP5k8x1RxO5d2Iucs2aKebXOAcCkLhFuw5wOUltTRP97q9UG+ANPS8/qzs+z6X8+ySLCC2mmiuBeJJ4kniSeJJ40o9jlmSu2ZKY69Mmy98ul9pocR1x2yO16RoWy7spg3ThM036mqZj6Au3n+sPYqi732wJijMVqYPPYvrtxIy2M0ein6hW+bg4Z6n3hQX8PSRz3dCRWTfFPqdQq6O3Hhu+e3n477bVtfuEufvS0lHMv6Tsc5cJ4AGvHJH3H35NTvn3lxIc9+upZgJk7puJJ4kniScrFE/mgWRucw7EHOezM9jGNLEvrphpQvd4iovvOtrfO6uEVYR1NIBtdEh3httaJ6zGawoEG8uqAv4ekrlu2BZE0QTCjAy2YZrL6KjEz+O3jUtJKh8E5eeU/U0XS/uQqgO80fhGw84mvqMnwbF/jKquBOJJ4kniSeJJ4sn8kMxtzi3JZ97qPWJ/22FyVhtK+kqMlmm0v3dsTxc+r1A9XLTUw66ML/SN3z+zwv1vraXeDxXw95DMzV7ciudbM9rOBjGPKDlk2b6O6B3BpSSV3pR97U1QPqXaAK9crztG7wdleMb3APUj8lF+xJPEk8STxJPEk/khmZteh+T31kjcSP9M3niYneLC20f7e8m28miVFpk5mNOB2XjxvVvx/le2FUhJ5mYr7hpzI8NtmVZW/0HsIy14BTidDU30NeoY8Mvnks1iVIsk2fyoKDfiSeJJ4kniSeLJfJHMTW95zPVpY07tM1BaXhAtTVB2mvb30nVLm3VWqB5WWOrhSYbbmSW8nl1vquSTqEPx6I3q7ZjrypwMtzdT0icZb4f7iWT0YcerlHV8nGoDvDJa3l+1vpXFJ4clPA+Mp9pLjXiSeJJ4kniSeDJfJHPTOxFzfZqV8fbirofbW91Amlcl99D+XrKNOKtSkmJuTP8dntF2Nsn7c312VLz/DRFG4yDa1zHH5MmMtzdC0idzu2mmxHS+24cp6/c/QRlJ1QFe2Vt3jL6V1l95f5zgXNBFtZca8STxJPEk8STxZL5I5mZ7v/LSwfbirodnW93AbUl+8V1O+xfqIH5BXbxXFme0navy/sJKiF6RdaAMo3oqaUxMv9AEwtSMtzlE0iUar9FMqVxMWb+/BuUjqg3wyrTw/DtwnO7N4DtPJzgfbKLqS414kniSeJJ4knjSn75KMnewuMWws57OY2iC6+HzVgPftykuvgvoA96ZQaIi8UVglYOTQCddcNANCZP5Q30Tcz3pdbTdNMnGT2imxL6S9KOeGYkH+OeyvL/4YxYj5/cI061UGfEk8STxJPEk8eQ7VVp/5UiB2iVuOqANGW9vgjheU2B8ysZitW//MFn4+845PtnUT4rfS/f7PyyagHqaHOiTfOckGsCcfdnTqSjepLxf2EG1Ad5Z4SApoZYlOCf8SPWXFvEk8STxJPEk8eQ7JHOL17+0zMh4e4vFcTJ3UYqGesv5pRA35vWlp4L1ccJh8masvJtPSo+HKXS//3NMeJ0O72yS9k1vkPR6NpVmSkRHi/yS8sbuO6m9WgTAH5pAe+joPDzddcACrxFPEk8STxJPEk++QzLXP/oGyUvJdzqZVeJ4moUlKRqqj/OLl9Zb2mx/Betjl9hXrW/F7rrv2kfXe88BS71/TvVUzq2Y68k6R9vtSHg9Yx6pZIaHCZ80N3X62jbz5ALFuj/Kq5C0KCfiSeJJ4kniSeLJd0jm+iduYUMXI+SPJqi/y61sYHmKhnrC+cVLhyxttraC9WF7stzKqBB9hexlXbJiFF3vPWst9X6I6qmUWTHXEl2xd7SjbS9NGEh20EyJHE95Q/dGmAsR8NFksa9Un1fppilKiXiSeJJ4kniSePIdkrn+2R7zO9Y72GaSATEtvfmwMkVDXeT84qUeS5utqGB9dMX042ZXwjwi2c8xV5Wbnh6qp1J2xxyD5xxu+2CCa9l2miiRvzRxQ/dXqg3w0llPgr6tNEUpEU8STxJPEk8ST75DMtc/38f8jmkZb0/PEUkWBl3u6oDJMwBH805a2mxJBeujM6YfN7MS5kzJaCh8idlesTtJ9VTKdcn/yeeABxI/BcBImijRefRVypu5/yfMkwv4aLH4E/Sx0E/1EjDEk8STxJPEk1WLJ0nm+kXjE1ti9ZmDbXYnrL/xrWxkmXDxLTrbaItFFayPYTH9uJmVMAeSU/p69mS6XOpg8QzVUxkjE1xLOh1te1aCbX9JE8X6MCg/p7yRuywkcgFfA5h78v40N67mrd2Z4FxxgyYpJeJJ4kniSeJJ4km/+inrg7wTl1h18aC5J8H18EqrG+mS5Bff6/QDL12wtNm8itaJbV64tEPZv6z72w10N6P5ljo/T/VwsRR3Tz4HfB2z7btSW8kUdv+S9AuejaPaAC9tbTheXS62k2Te1Lech0uJeJJ4kniSeJJ4Mn8kc5M5IPkuzK33Oc8TXA9bXtRvToqL7zP6gZduW9psUkXr5H5GB40+Ne0L/+4CXc1qoqXO71A9lbEt5jpyyuG278RseynNE+srSf961SKqDfDS+Lp7mN/CwGKMw+3NTnjOmEbTlA7xJPEk8STxJPFk/kjmJnNT8n1rdEmCa+HToAx32QEay0v6gZeeWtqsqnNDnpdsVsK8UnewddDVrEbGnKyKpErzHJ3OuO56Y7a3y1GbxS2+co1DNNYfgvImZf/ZQbUB3jrRcLxucby9IQnPGzxYq1ZCgXiSeJJ4kniyivFku8+9JHNrOiQ+qZrnuWOg7MxqY0mGALe6ciPceUF7DWKbxD/pSpj1ryYuoZu1dDF5UbDfQjK3eZfE4YqdlgRC3KjcORyiVjpNwkNhnlygLOY2HK8Pc7onTHIe2U3zlBLxJPEk8STxJPGkP/VFMrcmbgqorOfLnZLgGqjXy9FZbfB0iovvZ/QH7/RZ2quqgfZRaW0lzE/k3YqH++liiQy11HlfwX4LydzmPYvZ3kIH7bVWGJXb6rF7OWW/0VcPmScX8JM+4LrVcMyuzWnbSWKKkzRRKRFPEk8STxJPEk/mi2RuvBPieN7aBgcTXAMzfVNqS4qL7wr6g3dsk7NX1W5LnZyN+duxQXkQfvYHYeRZGqY67y/Y7yCZ27yXMdvL+vWyoXXHq6lc5NC0+p+UfeZVUGZSbYC3NjYcszdz3PahBOeQezRRKRFPEk8STxJPEk/mi2RuvMcx16OpGW5L53x+HbO9O1mfD2aluPgepT9w8S2A1ZY6iZt4fuA18SdSWzwE1bv4ksxtXtwFLOub2c0JfiPJXLNuST9P7hqqDfCWJhAaX3dfmOP2VyU4h+hItSE0VekQTxJPEk8STxJP5otkrl1nzLXoccbbO5Lg+jfXxQ+9n/Die9fzG9jlFeykr7n4DrLMUidPLH+3vy7QmM/5r7IXX5K5zXsbs70sjZFkc/Q94NCMpHM6/ZKyv/RQbYDXemTw3NZ5WpzwXPIJTVVKxJPEk8STxJPEk/khmWu3IeZadCLDbU1LcO1zNt3KthTB3DRPL7y3w/3bywmv8hffLrFPOB1lXd1nvuTcl2lffFuw30Eyt3kvczwnHUr4G58n+K7pFTtWhwfl3yn7yk9B+YDTHOCtORHH7Yyc92FEwvPJcpqrlIgniSeJJ4kniSfzQzLXLm4u99UZbutqzLZuhfGXEzqPYdzrsb95enHTVxfqVzL/vGKdlIvvYAsl3VO9+os1I8/oi2jew5z6wcwUAWPczd/I8Pp3tkLt1CPMkwuUSdSiZ8fatC99BYwlQDxJPMk9PPEkfbFoSOba74viBhlNzmhb62K28yzDbRkdkOSjnEZ60khTGpIHX3PC44QntYmsk9bL/LoD/YowQb2LvviaqqmMszHH3rCMLs43JV0y0ja5/cC8u7sr0kbdkn4EdzddG/Da1xHX3Ult2peLkv9bIfAH8STxJPEk8STxZD5I5prNjTl+H2Z4/XgRs61FefzgjgQ7MlC2e9JAz+r2aY/nB9ri8ObgUMbf/ZaL7yBxr/kNJJTm1PV5nedrDNcEJxdf5jiqjripD7J45Xe75ft/NPz3pYbv0sTwwGrDVRh5qtNJ/CrpErk76NaA1ybJ4NEnh9u4P8cSnFee0mylRTxJPEk8CeLJ/M4JJHPTx4tajmdU/zditpPrWx5xkwTXH0xT29g4nzdcdHx5VWdImKzQUUw7g3JSBi8GcCPjbbL66GBDY/qvjgTQxTcGFk/SSewnC7j4olXLxe0Iz1mWgKNXaknbqH8zBT1r5d08RmWn572fJF0i97IwugTwXdRI2HbOA74z4fllLE1XWsSTxJPEkyCedI9krtnlmON3RQbbOB6zjc3t+OGXEl6Ab0j+r8foE7Kj4tdT3RnhjXTSp9D7uPi29UKgZZW8ewqv7TabawEXX2RitNhHd+xp8btNK2WfD4OfRZL8VZoR8u61yk0VaJt/SrpE7uOgjKNLA15bH3HsXm/zPq1NeI5ZSvOVGvEk8STxJIgn3SKZG21oTDyqZWKL29gV8/1b2vXj9Un5g4QXkvOSzRyISeiIrLsN2//Cg84yMdwPbdDDYZ3Y6qwr4+3bLvrDKnwQ2xZgeF13UVhY8N+px6s+sddXLO9J+1aItl1MXnCtrZRzlr7wg4PvPSfvRo92Wra9suH7Dof/XY+dUSVvk42Sfp7cRXRlwGumedra/Zr4qoTnmKMe161OXaHTRfSF1wgdfdNRwj7k8h6SeJJ4kniScwHxZPvqq8rJ3Lj1Qe63+P1bxKOpFaLoKwJPEl6Ar4jbV6V0NNb+iIN5sccdaInlpJ/1K6vPLW0zvMIHcX+Cvruk4L9RRyJeFzevDaRlm1fqGdfaSpkn2a8cus/wXccijgnTk1i9ps0Oz4vfSHVWVf80KK8kXSJ3Pd34Pb/LIZAG0l5zTfO0tXvE67aE55kn4TnbN1MMMdAjKdfUEHncQxJPEk8ST3IuIJ50h2RutLiFOI+18N17YvqoN4NhdA6jhyluyLJ+gqOv3GyR9yel13InvNEq4oF12cG2nop9Lp+qintNaXUJfuNay4kk7xuvUTHnB1SLbUTJgZTfZZp/0TQ1wh1JnrTsk3LP2zguxXV8oPTQfQf5KqKePqRa0Ea2NyC627xvV1Kcb9Z6WLcnLft7qER9KK97SOJJ4kniSc4FxJP5niOqnsy96eC41b55SuxTBnl3TRmb8qZMn+ro61WtPC2cEwb7fYZOWYSng9Mkv1VbbXNSzeHi69ccJhnrtfzGZTnvy0zLvlzlWls5Ey2BgY6c/STh9xyM+Ht9bXOu5W96Ulyzyj5X7neSLpGrC6R9QPcd5NuGenpFlaBNNKlyNuY4PtnG/VuX8pyjwfkEz+rYNhLveYn6Up73kMSTxJPEk5wLiCezRzJ3sI4E15gjKb9zgZjXbRmY3mqIrxUyJLxovJXkF+H+8GbyS6m9vjIx4oKs/78z/PcN4YnEFPzfjgnefbPM8DvmOdiWbXTGwgqf3F5I9gsw+cbW9hty3peFln05y7W2kuZYjsMnYZBiMskQ+O2V+BEiSxJep74vef3vknRJlVfhTTQG+7Whrq5RJWjDvfjqmGCivujokdk57tsCsY9YiUvorpXsXxtvVr9UYwGevO8hiSeJJ4knORcQT2aLZO5gyxNcW94mvBboHOtnYmLJ6UWpGL1QnpfmbtSaLXqDt1E8znQbfBPxW146+h22m+cqz+kXdfE9VLLfeEL8eZLaFRNUopo0OXhPzFMcaMJxWt0Nydzw5qNxwYnTYk/+NgaMd2OuLfp6ZZmnV9Dj8U3K6+0aumukTyPq6u9UC3IyNLyGvmzyProvvHfX+4WVGe7T8fC8fEPsCwSlKfo9P0otGfdZG+vcFrid4x6SeJJ4kniSeJJ40hMkcwc7nuKeQ8+xs+rOqVqf84OyWWoDN0x/q/cqi4taQfqD9SlpmieraYsG2l9IcVfPjHpV5XQbOuyyCp/cGi++R0v4G01PL3VusrxfH1tm6YfHudZWmvbFbRI/71hj0ZE1+8PAL625lgSDPkUtcyL346D8krKu/0E3NYqaL/cvVAs8CNTSloMe7pOprGpjnescr88keoqFqdxDEk8STxJPEk8STxbgHqGqydzHMdcFnQ7qxyauJxqXHpYSTTszNrxAXpBsnsrrSCpdsXx2wetliKE+Njra3mEp96Tszapf5XlfiX/n1w03wjoKclob9mO1pR8e5loLqY3m6g77w6UwMO4Pi44eux0Gdpr4zeIVQr3Y6iIhL8NyUbIbmeZzHV9Oee29LP683uyjf0fU2QKqBSg1Tdr2htcmvUadkXIlcn26hySeJJ4knuRcQDzZHJK57+uMuT7cqPus9m9dZFvfFHnREJM+ktq0HseCsr4E15NEF5z54Y89Fv74Ow0V0x8G1M/CQF5vknS+maVBGV+iuphv6DwzHG3vS7FPxlxV+tt1brnlFfitOtG3zhM6T9r3Ctl2Sz/cKADy8PeUQa8+vR5HtRl9JNHTVXxI1QDgHpJ4kniSeJJzAfFkG5HMfd+GmLhnD10GcaIWnXnqcHsrLB22h+ZATnos/XAF1QM492dJP4JpEdVmtTGizn6iWgAAxJMA8WSbkcx9X9xCrLxZh1hRK7D3OtweE4XD95NnF9UDOPWxmFfvNpUdVFusnyLq7SLVAgAgngSIJ9tMk7n9hrK/YnWho8lti8W6WjwSJTJCoifyX+twmzMsnfYaTYKc2ObpnEn1AM6MlOikI/PktmaRoe7+TtUAAIgnAeJJeGNuTOzDQynE6jZ0nokOt2kbXv+CJkFOXlj64TCqB3Am7Ty5mvhlztd43xrq709UDQCAeBIgnoQ3tsfEP+uoIsQ5GNFx7uew3X5Lx2U4OVwbYul//VQP4MwaSZfIfSWMbEhCV8N9Y6jDKVQPAIB4EiCehDcux8RAE6kixLkl7Zk0/gdLx51Os8CxTkv/u071AE58KrXkbJpk7hqqLZFvLXXI9BQAAOJJgHgSftB787eW/nOLKkKcDkPnWZrDtnstnbebpoFj3Zb+10v1AJkbLrVROmkSuaxGnczvxTwq9yeqBxmYKrW5rgGAeBIgnoS7vqNlP1WEOMsNnWe04fPfBOVIyrLK8F17LJ13I01TWjp30IKgfC61RM3XbdqPDZb+t4dmAjL3T0k/T+4HVFsi/xYS4nBjjNRen35ruZ9De+lrvtPCwHBXmEC4G5Ql3EOCeBLEk8ST8NL+mDhoIVWEOMcjOs4Ny+e/CU+Yp4PyOmFAfiTlhV/LMZqm8IHFpKAsDm++DoR95nFEW7fr4nvM0v+W04RApr6SdIlcPVd8TLUl8j8xdbmBKkIT9PW/LUF5XteXSOa2N3Ghr4x3BWVlUPZJLWmrr2GaXtOcwD0kiCdBPEk8CS/dtPSd18Kc30gg6mS4L+HfTrV0wHtSW51PT77jDX//ieXvr9A0hXVB0iVtZrVpP20Tjs+mGYHM/E7MUwCYyiKqLZHfJ6jbPxb4900KA6W+oLwMEwYdNLtz+mp01JQoJHPb52DKc+g97iFBPEk8STxJPAkvjYnpz2epIsQxTdjd1cLfP0pxs69PG0yjCVj9sbj0YrpI3o0eOW45UT1t436aVr99KzwJA7IyLig/p7wh30G1JfJRwrr9uKC/b0pQnhjuM8bS/M6u31ctfYlkbvvonOMjw6LHho74uiflm16lKPeQIJ4E5wLiSTRrRcy9+3qqCHHWGU48SVe9viSDX2UZlXIfbMPLp9JEpWF6atmuieEnW/rdDZoLyIReS65IukTutRTXoCrTRG6SxeSKnOw4afldh+gCmdLX8XsS9CeSuX6ZYWmrZdxDgniSeJJ4kngSXuqNud+aQhUhzqmIjnM54d9+U/c3+urjiib34XhFbkSr7pyhjVe0aX+WWfrdcZoLyMTfJP2CZx9SbbGmh3WVNDleVP2W3/WcbpAJHe25PbyPS9KfSOb6ZZilrco0et23e0gQT4JzAfEkmjU05h73JlWEODrsvy+i82xP8Lfb6j7/IAwsm7XO0pEP0EylYQoUx7Rpf/YKrzUALumq6mnmydXPfkq1xfpLUH5JUa89Bf6tthtdXp1t3Vqpvcqso0Pmh/eFOhLkrpDMLQrT6+23uIcE8STxJPEk8SS8tDzm3n0bVYQ4psni58X83Z66z+prMaNb3I9ZwqT1ZWd6DfB6G/fpe2ExDcAVTQg9lXSjcjdSbVYzg3IxZZ1q2VDg33zG8rvO0SVaclhqK4JPSxlkkMz1i2lUWJmmIfHxHhLEk+BcQDyJZp0TplhAi76O6Dj6tMs2UfdReX+0TxaTeut3mEbfvBbmTiyDzYb23d2m/Rka9q3fDMcAgNaOr/9IuoTjP6i2SPoK/BqpJXHfSPpErpaZBf79Os/hM4meYoE5EFtjG8U0WkjmFsU+Qzst5R4SxJPEk8STxJPwziQxL9iYZooaVNyFiM5zxvDZUfL+iKAtGe+LbfTNQpqq8EyT1c9v0/4ssPS30zQX0JIjki7Z+F+prc6OWj3oVBM6SvnboLyS5hK49aXodatJW50GoC8M1M8Iidw8kMwtBtOosFEl+o2+3UOCeBKcC4gn0axdMfftXVQR4pieJEW95qqrNN6Rd082lzvYn82WDr2L5io0vXGLevoU99TepZ2W/raJJgOatkbSJxt/Cm/Qq1r09c+fg/KrtJ64bSwP6ZJoEsncYtzLR91flWkFdR/vIUE8Cc4FxJNoth8/t/SbH6kiJLHI0IFmRHxu4BVH/d+5jvZnBp26tExz77XzieUPlv42jSYDmqKv82cxkpSSXblIt0STSOb6b76hjfZzDwniSeJJ4kniSXhnYtiXTWUyVYQk9kScdJ41fKb+aZOO7ul0vE+PDSdDfQo3miYrrF7xa4VP21yAj2guoCkfSG2ELQlUv8rf6ZpoEslc/20ztNES7iFBPEk8STxJPAmgnKKeJPWG/6aLYtSvsHc/KONz2CfbPIurabJC0tdeXhjadFKb9mmVpZ8dpsmApvxLSJz6WDbQNdEkkrn+Oy/RCath3EOCeJJ4kniSeBJA+YyU6Dln1gZlVlAeyOC5aPJYQKXLclI8Q7MV0jxDe95t4z6dFBZHALL0lZA09bV00j3RJJK5/ic3ouYqvco9JIgniSeJJ4knAZTTUsOJZ7fUVoqO+reNOd2YmiaE1hvWETRd4ew1tOeBNu3PMEPwM/BaGItpAOn8Xpgn19ei7TKULoomkcz122eG9tnDPSSIJ4kniSeJJwGU02HLTbqemO5H/Pc7Oe3bUeHVmDK5JX7N52Z7JeYIzQWkoiNsHgpJU1/LT3RRtIBkrt82Gdqni3tIEE8STxJPEk8CKKe7hpOPThg/J7zIRf37vBz2ba7l5HiJpiuUiZYbvHaNFrtg6V9zaTIglV4hYepz+SddFC0gmeu3U57dX1XhHhLEk+BcQDwJoG3GG048OsdWR/gZfXWgL+Iz53Lax3tiXoV0Ik1YGOsN7XixTfszQaLn9vot7HMAkmOeXP/LroL3MX1NcVpQusPf0hsmDxiVlw+SuX6Luk+/zD0kiCeJJ4kniScBlJPptYDJDZ87ZLj45bFi5BZLELGTJiyMs4Y23Nym/dlu6VdbaC4gMebJLUb5cwH6kgb706X2avjKoOyTWtL2liVYmsAhmAuSuf6aaWib7dxDgniSeJJ4kngSQDlFvRb7IOJzM8Q8qb1rY8U8qbjOz8ik4v4bamnD6W3YnyFintvzddjnAMQbJ8yTW5TSWYD+dDDlb2LUS35I5vrLNFJtPveQIJ4kniSeJJ4EUE5PIk4+xwyfvSbRKzQOy2E/DxFIFFq3oe2etGl/Vlr60yGaC0h8U31FSJIWoTwtSJ8aLrWF9LRMCcpyMb8aq6WHwzA33IP566QhkVCW5JRv95AgngTnAuJJAG01zXDyWW74vOkVmi9y2NdOy8nyBk3pvSOGtjvWpv25LsUevQb44G9CkrQo5VqB+9kMy+9aluF2VhWsTc/l3A4kQPz1VMo9l6xv95AgngTnAuJJAG21wXDyGW/4vD7hfxzx+Ts57e8ZywlzAc3ptbspb/RcWmDpR6doKiARHR3xRkiSFqUUeQTrMMvvyvIVRpK5diRz/TTV0C5buYcE8STxJPEk8SSAcjrdxIV0m+GktTSH/Z1uOWn+QHN6a6KYV48dbbjJczlh/DVLP5pGcwGx9PX3p0KCtEjlqwL3N9NIqlsZb4dkrh3JXD+tNrTLHO4hQTxJPEk8STwJoHz0BPcy4uRzOObvRgWlL+Lvbsb8nT69uiytz9/VazlxLqFZvbRC0r32q31Q587qcLAvXZb+c4KmAmLpPLn/EZKjRSvdBe5zyySf+ehI5tqRzPXTiYg2eSnZzpc7Jij7pLbQT39QXkht5NknFbuHBPEkiCeJJwG03Vxp/onoLsPfrrBc6G8H5XwG+z1ZzKtY3hFWIvVRj6G9op6WrncYHA70Q9OKo5NoKiDWESExWsRS5Lnb9kk+I7hI5tqRzPXTg4g2OZPh9+uIt7uW9v+6IveQIJ4E8STxJAAvmF5vGZ3gb8caLoD3pbYSdaPNUnsFIqtXDvZYbip5tco/ptXuZzV8rstBEFJvk6Xf7KSZgFhrhKRoEYvOTTi0wP3ue8PvGsUhmSuSuf6ZYGiTjRlu45sE55iVFbiHBPEkiCeJJwF44ZK0tornQcNJ7EDD53ReIn39Zm+G+z5Caq96RW1fX/0aT/N6pc/QVvVPvZeEN3SadBjjYB86wr7xW4qbRgDvzAzKKyExWsRS5FXth4bBO6uOtx/JXP8sN7TJ7Ay38UOCc8wTcffAyId7SBBPgniSeBKA18HR/hTfMVHMr6dsDU+snwXlUXihHJnxb1gsrCBZ9ABwhtRGVg28ZqV9cq6jfThp2Y9FNBFgpTen34U3qpTilV0F7nvzDeft/RyW3lzLSea2T9Rrxy8z3sZDae+83D7cQ4J4EsSTxJMAvGC6cKWd8D3Jq1e/hcGYC8cs21xKM3vjRcJ+8rmj7S+zbLOH5gEAb20TFqjxPZAmmds+UfM2nsx4G6cS3sPtdfQb230PCeJJEE8STwLwRtRiIvoUa1jK79Gnow9iTqjbHP4O3f49w3Z19coJNLUXziS48G5ytO2OsC+YXocZSfMAgLfOZ3S/gtaRzPXLGEN7rM94O3MkWQLFVTKjnfeQIJ4kniSeJJ4E4JUbESeiq01+l046bnpStieH36LbN72ec4Wm9sI8y0X3udSedLpyWcyrjc6maQDAW0MM1/erVE1bkMz1y1JDe3Q62JYmdM+KfWTc4RLeQ4J4kniSeJJ4EkCp6Y2jLrDyMiznwxNuXtZL/q99IZ3F4Q3eQB/5MSjbxe1CFXst/WIdTQIAXvusjYE9BiOZ65eohaMe5LwPG+u2vaFk95AgniSeJJ4kngSAHBwi0ECdVZb+cIjqAQDvbTKcw7uomrbgHssvUaMij+S8D/Wjgz+hSUA8CeJJAEAzzov5FYj5VE9lzBPzq1IXqB4AKIRThuv5UKqmLUhw+GOU+LGa+h5pz4hggHgSxJMAUCI6+fgVMU9gz5w25TdTzBPUXxUmqAeAouiLOI9fplrahmSuP5Ya7nOH5LgPusjVw3Dbm2kSEE+CeBIA0IrRQblmOPk+CcoMqqi0ZoRtHNX218K+AQAoRiAVdS7f7nCbttcpfSzncm4Tkrn+OBLRDgdz3odd8m4l9+E0CYgnQTwJAGiVvn521XASfio8US2jWWHbmp6gjqKKAKAwTAvRuHzFlWSuHclcfzyKaIc8720X1W13Ic0B4kkQTwIAsqKjBM4aTsYvgrKAKiqNBWGbRrX1WWHECAAUzUmJnq/Q5WvkJHPtSOb6YXpEG1zPcfv6QOVluN2dNAeIJ0E8CQBwYV9Q+g1lLdVTeJ9b2ncf1QMAhRQ1Muai422SzLUjmetep9RG+9keWmyPaIOVOe2ftvXAgkAHaS4QTxJPEk8CAAAAAKZKdNJwq+Ptksy1I5nrjr66e6muTnUe2k7DZ+801P/tHPZPR6QdyfFYBAAAAAAAQEGsluik4Ryqpq1I5rpzMKJeT0d8bk7E57py2L8ueZc4/ozmAgAAAAAAwIATMjhhpXN0DqFq2opkrjtR8zQ+jfhcr8QnfF1ZzjEIAAAAAACARg9kcGLrDNXSVkOEZK5LLyV+ZG7jwmePgjKWqgMAAAAAAEC7TJDohOFGqqatOsSczF1N9bTsQkS9Tq77d52z9mbdv+lI3llUGwAAAAAAANpJX+WOShjOpmq8bBcte6melkXNhTuQrNW+f63uvz8R5o8GAAAAAACAB3oker5ctNf3Yk7m3qF6MqEjnPst9azlXFAmUlUAAAAAAADwwW0ZnMA6SbW01TdiTzBqOSQsjpWFqUE5GJR7Ukvs6oMMnV7hiDA6HQAAAAAAAB4ZI9GJwvVUTW709f2FQekOyp6g3Jf4RO5A0c/qlAtLw++YG5SRVCkAAAAAAABQPpoEjEoSdlI1uTAl01spB6lWAAAAAAAAoHw08deYDHxAtQAAAAAAAACAX27I4GTuEaoFAAAAAAAAAPwxSqJf019E1QAAAAAAAACAP6Lmy30WlCFUDQAAAAAAAAD4Q6dTYPEsAAAAAAAAAPDcIxmczJ1NtQAAAAAAAACAP6bL4ETudaoFAAAAAAAAAPLTKbURtra5b7fL4GTuSqoOAAAAAAAAANwbFZRL8i45e19qid0od+T9RO5tqg8AAAAAAAAA8qGLlzWOtj0d8bk5EZ/rovoAAAAAAAAAIB8vZHCS9mnE53olPuELAAAAAAAAAHDkpcSPzG1c+OxRUMZSdQAAAAAAAACQnwsyOJk7ue7fhwflZt2/6UjeWVQbAAAAAAAAAOQrai7cgWTt7KBcq/vvT8LPAwAAAAAAAADaYHVQ+mVwUre+nAvKRKoKAAAAAAAAANpralAOBuWe1BK7OpeuTq9wRGojdAEAAACU3P8CCrtIn46VAuoAAAIFdEVYdE1hdGhNTAA8bWF0aCB4bWxucz0iaHR0cDovL3d3dy53My5vcmcvMTk5OC9NYXRoL01hdGhNTCI+PG1zdHlsZSBtYXRoc2l6ZT0iMTZweCI+PG1zdWI+PG1pPkM8L21pPjxtaT5rPC9taT48L21zdWI+PG1mZW5jZWQ+PG1zdWI+PG1pPnY8L21pPjxtaT5pPC9taT48L21zdWI+PC9tZmVuY2VkPjxtbz49PC9tbz48bWk+JiN4M0IxOzwvbWk+PG1zdHlsZSBkaXNwbGF5c3R5bGU9ImZhbHNlIj48bXVuZGVyb3Zlcj48bW8+JiN4MjIxMTs8L21vPjxtcm93PjxtaT5qPC9taT48bW8+PTwvbW8+PG1uPjE8L21uPjwvbXJvdz48bWk+bjwvbWk+PC9tdW5kZXJvdmVyPjwvbXN0eWxlPjxtc3ViPjxtaT5BPC9taT48bXJvdz48bWk+ajwvbWk+PG1vPiw8L21vPjxtaT5pPC9taT48L21yb3c+PC9tc3ViPjxtc3ViPjxtaT5DPC9taT48bWk+azwvbWk+PC9tc3ViPjxtZmVuY2VkPjxtc3ViPjxtaT52PC9taT48bWk+aTwvbWk+PC9tc3ViPjwvbWZlbmNlZD48bW8+KzwvbW8+PG1pPiYjeDNCMjs8L21pPjwvbXN0eWxlPjwvbWF0aD4ea5lrAAAAAElFTkSuQmCC\&quot;,\&quot;slideId\&quot;:298,\&quot;accessibleText\&quot;:\&quot;C 下标 k 左小括号 v 下标 i 右小括号 等于 alpha （ 小写 ） 加总 从 j 等于 1 到 n 对 A 下标 j 逗号 i 结束下标 C 下标 k 左小括号 v 下标 i 右小括号 加 beta （ 小写 ）\&quot;,\&quot;imageHeight\&quot;:30.56},{\&quot;mathml\&quot;:\&quot;&lt;math style=\\\&quot;font-family:stix;font-size:16px;\\\&quot; xmlns=\\\&quot;http://www.w3.org/1998/Math/MathML\\\&quot;&gt;&lt;mstyle mathsize=\\\&quot;16px\\\&quot;&gt;&lt;mi&gt;&amp;#x3C3;&lt;/mi&gt;&lt;mfenced&gt;&lt;mrow&gt;&lt;mover&gt;&lt;mi&gt;A&lt;/mi&gt;&lt;mo&gt;~&lt;/mo&gt;&lt;/mover&gt;&lt;mi&gt;X&lt;/mi&gt;&lt;msub&gt;&lt;mi&gt;W&lt;/mi&gt;&lt;mn&gt;0&lt;/mn&gt;&lt;/msub&gt;&lt;/mrow&gt;&lt;/mfenced&gt;&lt;/mstyle&gt;&lt;/math&gt;\&quot;,\&quot;base64Image\&quot;:\&quot;iVBORw0KGgoAAAANSUhEUgAAAbgAAACXCAYAAABnR07kAAAACXBIWXMAAA7EAAAOxAGVKw4bAAAABGJhU0UAAABd1f6/1wAAHDRJREFUeNrtnX+EV8sbxx9rrawVKyvJFUmuJJGVlSRWslYSSZIrkeRKEklWkkiu5EpkrSRruZJkJZIkySVJciWSrLVWJCtrreV+P/Pt9P1+mj3znOecMzNn5nzeL+aP2/3smZnnzJkfzzw/iAAIi6ONcq1RjkEUAAAQBkON8q+hnIqg/csa5WSj3G+UmUaZb5TZRnnVKFcbZbOndnxNZPYXhhQA1jnFzFNDEA9I4yIzaH6PZHGeZfrwo6jFbsBhO9Y11XUFwwoAJxxnvvELEA+QntxOB972rkZ5JFjY9KL+Zo3j3eVeDC0AnHGW+b7PQjyAktOZaZBcCrztHY3ytMDi9qPMJYt7m8U2vW56/koMLwCc8gfzfR+FeFqb3czguB1B+4dLLG7N5W2jbLLQnr6mZ77G8ALAC7eZb3s3xNOa9JL5zkqditoDb/9ASrs/N8q5RtnYdCpbm6grJgQLndoNLinRpoeEy24AfKPmqmeGb3rW0uYVRERPo0wZBoRaCJYF3n61eH3Q2v2gUboz/kbdj81kLHLvk5NYXvY0PUNZby7HMAPA65xm2sROJf8ftABtzG5nLpLdjn5v+Ijk92grk8Uw6zR3JcdpThmrfGn62xsYZgB4pzeZw0xaqTaIqP7U4VL2fVObJwueOA8LTnMfkpMZh/Ktm9ZOb6swzACohGPM93wZ4qk3/czLvxdJH7Zp7S5jiq9Oc+Mk85070igrkr9T1ps7GmWkURa0357HMAOgUu4x33I/xFNP1P2U6d5tmsK/d/vBVW3hscEB+m6gYsMasx1DDYBK6aGftSrNZZL4u3oQKWNUD1Pat03t3m/xuWqBHy2xuKk7uNUYZgAEwSDzrY5BPHjZIdKhLSguLo2VCuNdzsVNnf42Y5gBEM2mfhDiqQedZDafVUGBYzJn39rU9hGH9aiFU8W6+yRY3J40yi8YZgAEx3L6f+BzvXxK5kYQOVwQ5ZOR9aU58ooPtWpbstO71Sgf6buFpCofkgV2K4YXAEFzkhCUubaoO6EFw8v9J9L+HE4Kdl8AAMkm9a1hDlSb1TUQUbzcYXYvOyEeAEALwNkgIGdjpGxmXupTiAcA0EI8Y+ZDxKqMkMfMC+2DeAAALUQfMx8+hnjwMgEAAJt+UDlchustEA8AoAXZwsyLjyCeONjEvMRnEA8AoIXBXVzkcOGmdkE8AIAWZhczP45CPGGjouOb/N4+QjwAALAoWfKPouZORCUKmHPM7uQ0xAMAAP+dC03z5DmIJ0yUx74p5qTy2EfKdgAA+D4XzhvmyglC5u8gQXoIAACQgShPkcFlsd0B8ZSmWf0bkrr3IJVP1CopMzna1O+g/mtNz59x2M9hj31qLgdzvvdxx/2tOzsZmdzFdBcWKkOtybhkCuIpjTLemQ30RLwl+SDfMGOgTJlrlBeNcjNHm9bRd4u0cU1uRYvKt3eo6fmqLY8tPfuHccGHZJN4mOnT7WTn/yyRi4163yfvL69/qoqSr+IoqnRN8yU2Lcda9JtuS+ZG05UOsn4HxGFmEP8J8ZRGT5z4OtB2tjfKQDLxlZl43yUT6HpL7VJxUe8XaIeS8wHi70TWNsrVgv1UC9quRG5FJsgdycYib71qUdpTsF5TW1T6qLfC+j8kJ8b2Fv+u/2RkdATTXjg8IYSgccU2w8479ItotahMFph8bzjs23VhG6aThS0Pp3L286ilPnWR2ew8rVx2+M6XNMrfGfWPJb8DCGkYBVBPulVjmHbF6yJo/6pksZBOvkrl1+G4PZJTVVH10D/CftrOpnFIWK8PX9QBpv5xfNKLMKkpFwhqyiDgPq5rEE8puGzAeyLpw94cC5zreHy/ZNRf1njntLCftn2dlgrr9XF322moexITdio3mPf1G8RTPZy56wDEUxjlK/OV6pHu/rlwAv7kuB1Hmd3yPgvP7yM3FosSPgnqHfHwrlca6t6LTzqVXQT3qmBRKjSTBdU8wWGxDCMZk1VMmYAHSG7V1+WoDUr1+cEwTgcsfg8SS1IXC5zEiMaH+fmelHqf43M20s7MobOYQ6uF8825D/EUZqNgsnofWZ+khhAHHNV/hfwEAJdYNZ500L9bgYyZNEOejfikC29O+iGe6rjIvJgTEE9hXglPOzHt7s4IFzgXG6NDHhfTMarGufmsoN5vHjQ6nwlOy3k5zryzSxBPdXAmweshnkIcIblRRm9E/eohmfpO/Wa5By2Dq2gwVwR9dKFe3iccMy43RWlRbX7FJ53JeuZ9/Q3xVEMHM2HNQDyF6E7ZAXNlX2T9GxX2a8hSfRsoPayWy/BQktBlTx3Uu1Mo2xUO+667tNzGJy3mG7Pha4d4/MMFV74D8Tjb/fty2nXBVvJnTakm8jRH8/EKvwuXG8BuoWxdxYXdlzIxr8YnLYazRh+EePyD+ze7rNNOxJL4fjHeb7wTTsRlLte7KN1B/iW5s9L8wVqq7v5UogLe7em9wgc2H5zP6wWIxz/jBMsfmzylnyPADAkmq4kI+3mC3BqbqIXjIaVH8VjuoX9twv7Zzo/YJdwUuXAe/o0Wu16sxCedi+2ECDBBMUvQGdtivybDQyRTdf0boayXCifihYKT5M2UZ30hv6HNJOl0bKsKh4Tj5aqDBV13AfkDn3Ru2pkT+CzE4xdODfMa4slFJ/2cCf1l8u/SO5WtEfZ5mNwYm6RN8nMVyOiZoG82Q611JYu4RKa3LPdVjw6jjCWW4bMuBOdDuRbi8QcXXxCWU/nQ7zKbnWK/CSas/RH2uVc4GedRwR4MSD6SdEE286CdJblhks17W3Xq0EOE4b6oOLeZ94ZQZx7h8l8dhXjEKCuzZnWdbr4uyZp8PdK+S5zZpfFMt1O62rOqzOeSE6otV4XOHKe3Zg2BDfT7VBU7dSk+68IcY94b1L4euUsIsGyDcW1y0FU7kvxlsUaKOCqckLMu2NcZJvgbFfZN4qxvK5BuntObTRcFldNNT/VyFp90KQZq+J1HCZfjqwviEaEbkfye8psDggnrS6T9VycPiQpWXbz/YniGskScoPCsznaTn9RAnZQv394PedpAD702RUhkWhYu7RFya3qig/w6sNYRdXfRbHn2xvA7afqVjkjlIM2wfT7lb9VG6iWlq+A6K+6XxKHdxsZEzyIuDWhdVj5pRi0n8VlbYaaG37mYZcnu8EKi4niSDDRlRjqXcydXNG0J0qyXR7f228YshBLn3Z2RymEDyY1NdMfoB5Tu69YTQL+WeDhJdWint4lkfpDIc7vl8TvRCpOvJx4x721LHTu8ib6HZHprcQErcxHNBXW9hfGZifLtalbNjWb8XhL5I+bMvy+EY7I5rc2w4UQUUmBfyYazjEGGfno7QfJ8dGVSBHWnnDKO4LO2Bpf2aF9dOql2gL97XtSkFjucQykumbNpDjj8jbKdmSUm58MRy+OQcEw+TH5/msLwdctCoi4sGvFHnZaaDTymmk5QEifzMmmCdLeW94SknDbh0kqdi71zHckHnCeivIsy2Oo7DEfodzMSM/ZzOSb/GGknuZn7aYrHR+geuYsLqZvnnxSquMpOlCrUmR7B6CA+a6vUVkOmBvunihc2SagtxKAsRpt2In8n3PlKLPJiN+75o8R4PR1onyQZtouoltW32ZwlYZp+tl6UnPhHLL2nN/isrdNPNYtJuUw4KH2V5xntnWT+thvj04geLVwai3CV8L3FLPtfC47VGwH3SeKfVsRJ/0TGAi9xMi+Szkq5asyTn8wErUwX896mY+vMZkr346myXMxo8wK59a+pIz2aGi7vTkxisBC7g/3TnOP0fuD9kWTYzuvs3a7NF59psbWzxIG+iLWz7tLxEp+1M0xz7HxMndhL+U37nycDeF2i3tqhTZwzZHaKtUEn1c/h2AfD2iDNmwjysWBsxB4ibT/ls/LtDLw/A1Q+SovOccoORr2X7PvgrU6ZdHfgs3bGV+bdReFMf6zAwraZUe80+8M8JXdWTfCBy89GynZazuIm+Y8S75s2kkfl2BxBf1YI+jGdUz7Nd/SmuI87BfXOlxx/T/FZO+VJzGM/z+KmTmSHBM/cRn7MxrkcZXcwLlNpDir8seAOTGJK/6QGsrpIdtTooSzYWT5p8yXmDdNGSersLXXMTkuN1YfP2ilcrN/BkBu+j+SLm7K4W5Pj2bqFk4u0FZwa6SbG5SIOk50cYJJd+VwN5CU1qJmiOHyvJD5pkg2Pfnr7RmYncamz9yZhH8bIfgxNwBOlK5bKgTVLcqfWvEGLl6Z8UFcs94E7SVzHuPyJbvpZ5VZmYugQjpsVNZDbQ2Ff99SkL9sEzzmac/MqWVglJ4H1KX+3EZ+2c7gYrYdCbHA3yX3cxql4XLfLlG6p1W6pH1weOITrMZ+o1Y56XcnnTVmatEJmg3ByjuUkMUblnb3Viexj0+/VJjkrY7bEKElyEtCd1ZGyxQ+cJezVEBt8R/jRPi65GK1lnmsjjQ1n7LAf4/J/rNPURDaSFd4VjJ+YI7qr0+ck5TO+WhV4n64K+pAVCURXc0vuHyV+tccFGif9b37Fp+0FLk3WSGiN3Sv8WFVkCxvZcF8zi1zZe4sxsh92qI40W0FNWdpcXBKModuRysuU+iarXAi8XwcFfbiacXr7oJ3elgvqtZFRXD8FIpC6P/Yw7200pIYqXx2JI7dSy6yxVOc1cmd9xsXXQybv7+wnN7H6JBulWJ1vH1CxoASTFLaxiSTMGrcp+Y3kQdCbkVhqc07mujuQ0kasxqftjWgye58TfqgHLNbJWWoulFTrIA5lvg3NC4vPXk/1tKRMu1D/SLJ7pNA1BxupeESWNvo5VZJyKVhhYQ6QRIJ5rv32Gj5tr+ygCOJRdpHswvye5Xq3ZNQ3VOLZXKTyrRiX/1WZVR1qbU1E8jpB6c7P6rSwneQWx6EisX6dMPytrt7MY1yws0S9utzVwroSn7ZXNlME/q6nBYNs1sHgycom/KDEs7lIE0tbfFCuJrtZ1YuWWO5CBw3fQ2/Tb95T/MYmWWPCdOp+V2KRWV7itP+39rvLWG+80028D2gQSNwCXCWwc5VaJfoYaQ65T2EEy44h6ewmSvcJ1d0cTgn7fD7gvr6i/FFF9HvcvCrCNqHc2jM2HcqhfBmBKrR/pnf2OYQG7iBZwNMuR/W7uqeZofKhf+rIAIWxuBWJUO+bFZTu05cWLHoZLU7RkkfdFgIS945e7W/+ofL35pLrEV2d/YbislKtKx2ODijWGKnw9Ja1eyuzwHGRWFo1bb3aBX/Q1Emu7sHOC8bV64BlpdTYb1PafIn5G0mg6ZCd3Edytl0/vRXNeSdJP7Sz6fe6la4pmDPAApcZFV3typY7qjsr2OrXEs/m7hNaFT2x5RWHdUms4xYC3WyoNj0scOLsI3kEoBA5Tvmcvd+SHfN8SXCJ5nBn7yg+VXedCdZSuoxpsA91WZm0Nljgfkap275pmweXdxa9wsl+XYCyGqbikXveCBf2XwLst2RTcslwirppWd6muIa6v51SIbf6nToWOANHBAPLZVirrIv5GyWevYAF7idGNRmc9nAKijEQcZpFsVq0pCowaYqpoQDHiMRk/1bKQq6+tTKhsX4X1HudFkdLiT3kGxY4x9wS7DRd7o7ukTsz8n+xwP2PrbTY0MGHoY0kMk5I+dLSTjCTlC/zQad2Uo7J2GQpyXxh9agnYw7knhZF5WiKDNsJhLrALVTdsPGMQeUyG64amJzV2XzJxRUL3P9PUm+pmjQWEqu8vwKRk7o/0w2TlBq3iAr1uvAUtzPA8ZKVn03df+kxZMsGNpacHNVcpbszISsIFjiWLxmDyqURwh6hKsTFh9pK6BE43nisWzLRfwhARso44nPKBmt7wedtoHiNTfJmSbCxQVlB+V1M3lPrWkPHssBVrqLMSmrqMiNrVtDaTSWfDyMToh5a7PC+w2P9kgj1VVtS9tDiex0bd8/PhX0PLbTUOOVbaNZb0jLkXeAOEMACV1Idsd1RvavIXYguLHD/R/fL8h0bTupUvrki+SgV+IuU9tgwwDlEcRqb3M6xyNi0sJ7JUe8bAljgLCxwnY7qvZqxq7VhOt7qjt5pPlkbPLehUzhh7atIRmkhy2xFo1d3zJ8Fff8U2Li5mGOh2Wix3mdUvximrUDQjt5Z1l4uFgLl/8MZl9iyqmvlUF1phiW3Ah1jtrKI52WY3Pt8/iGcsENK33SQqrk/vCOs9yUBLHBCsoKrumA0Y/DaMvtt5WDLZ2ixwURVUewfCSYt34kRh1La8NzBuFhD/lV9ZRkUtnmT5XpHhPXuIBASQQdbHvO8wPUzdU1bnoRbNV2OkqGunr1RYXuyfC19fwhHKT1paY+j+iTJUF2Gw8vLWkF7HzmoVxIm7CmB0Ag6XU5WBAGbqjy1qJjS8qgJeYvHk0OdE56m9Xt9he2RBF3+1+EC08wBw+Li8m7yMMVlbCKxaOxzUO++iuqtCqWp2p2cXNX9o1LnzSXalpnkO77sYF60TdAJT7NUKNss1mWKWjLnSO3AmTv3Uz1JO528qrhNUmtC1yG7dhvqveq43m5h/ycpHOOnmQpOUVnO3g9r8o2qjb6yM/hKcqMa5VgfagYKLt1aEH6enL/OKUt1XCDzJaQrVwQuDNhADRe3NYaJ6VLF7ZIaLYw4bAN3OvBxN/lGKIPjgYwlbk5wdaJYmSGbDTX4RnfR4vyCk8k8q06n6j7r10TTkGZVOkbhXa9wrkB3Q2ggt3Oysfs/QWbzaJeqM+5+sW5mxp20OHxSKMGMh4ST+7SjE8xR4qNh+OBuDhmEkJXaZNH4zGGdnGr0Tg2+0bOGfnVlbA51f15lHb0ioH5xEalGQ2nkfaaRu0o813T/ci9R3biESz65n+rFeMCLeR7/JpsxMtUdx7WM+v72JIOnOWQQglrHlL5mu+N6TarRXyP/Pi8Y5kAJOwwbs55A+nagIq1MLpSwTJHfpwrsGJYZJt3P9HPCRJdwzuR1CdLalbE5qTqYsSQdk36CsRG6ah1zotUNTFY7lkEf5Q9DNV7xLj3tvb3wUG+aavRW5N/oMYP2Ko+qcchwmg7hzpbTkFwN6UWsYRY5ZUYt8XtRVpdKJakHcVaWQZc9nNqa4Ywbrkf+0aiB/VvyXiQTplKF9HpsWz/JHXfTFrlDVMwfsjc5uS/kqE+N+b0OJgu1UJ+hfCGodMti5d6hjAs6PY+vNIMcH/5ndyvYgLhkiyUNUltyatOfczmAPl73pJGxdpLjTgRjyeBvvifoTj7Cq7Q4NNFM8hKq2I1yhgWx7grbk4UjK0i2qaioIirO5yjZC1ar2nQ7mZxeEx+lJk9Rz3mZjLksw4ZhWnx5X2RBeZzI5iblM0nvS8bUWHL6+mpJBvrCfz/ZQLpGzx/oK3qI7ux9jeJFbUrSgni/K/g8k7vJxor7yfm57gv15eykfHcn+sR0P1FFVpmMcJDqd2ndYXHCvBZgm0wlS639uYI6mznoQQY+LdOWkL17+Dyc1OaRlRQv58iupawptmnVocs4A6rB0F+Siht5JNmhP012pnNJmU1UkU+SXe/JRDUVii8Pd/fxmAAAHD+s93z6UTZrXS5FLLseSs9mskDlrGT/pPAMyZ5QeFlCWgIukv0XiAcAlnfJJO1z8tyR1PmVwnCXKIrJ77dsZI/t5M6dqyitHPO3ckzGBgsQDQDAAUqDZYqDe8bCs0133L0V9dc0x85jKLhnktlddEM8AADLcHf/NkIEPjQ8e7iCvnKZBKYxFNzTivEoAQDVYUr7o046NozuLpP52sW3/QMXh/I+hoJ7ojRhBQBEi8mX+B9Lz+fcn7Z57msdXbGigouDOATxAAAswgWMHrNUB2cdft5zf88wbTmH4YAdBgCgPuylav1OfacUgoasYuALBwDwxSWyEzggC1Mko1nP/X1IrZlUOhi43c4MxAMAsAgX1cOmPyGXX9BnWEQuzmoHhoMfppmX0AXxAAAs8YqZa2wGq+biBftK5ryUacMUhkIYu6oBiAcAYAkuCLrNjOR/UfW5LoPP5N0qcHnhjkI8AAALcBnJVbGZ8ogz7vBlvXiMacMfGA7+4CybbkM8AAALdGYscDbvpIaZenxFNBll2rAHw8Efa5gX8QbiAQBYYEXGAmeT6wFs2jlDl7UYDn4x6cZthc8BALQ22zwucNfIvUM5RzuZgyzPYij4BzEpAQAu6fe4wF2qeIHbztQ/jqHgn4vMCzkB8QAAHE76the4YxUvcCeY+i9iKPiHS2FxB+IBAJRklccF7krFC9wdpv5BDAX/KAsmk84YEU0AAGXpojDu4HwYmXwj2DQExwvy44QJAGg92jMWOJsT/w2qzk1gA1P3CwyD6uAuZo9DPACAkswzc8wSi/WMUHWO3seZui9hCFQHl332HsQDACjJBDPH/GKxnttUXaiue+Qn3ibISRuzw5on/+neAQD1gguCvN1iPVXF121n5tBZzKHVc4cQeBkA4AYuRqRN68IHTD3LHfZvF1VrvQkyOETuM+4CAFqTw+RHdfiFqokiwhm3/IbXXz3dZHYXQA4jAEAZtjILwAVLdbQxc9gDx/2bIrN7QDdefxg8ZgZhH8QDACix+JjuqG5ZqmM1M3+dd9i3LUy9j/Hqw+EI86L+hHgAACV4Yphbnlt6/m7yY8iiw+XVPILXHg5QUwIAXHHKMLfMOX7+N3JnxdhGZvXkPEE9GRzw5QAAuIDLP2kjYpLJEvyWwz7tZPp0F688PDhz11GIBwBQgr/JnSrvawUb878I7lVRoY7cE8yRuwciAgAUxJTOpqyv2CbDcycc9qWHzIYzEwTn7mA5x+xKTkM8AICCdNL3LCVp93Blgi5fqGC+Ok3Vxb0EJVhJZmOTjxAPAMDBYnSwxDM/pTxPqSyXOuzHRzL7vq3Eaw4bLrTOHogHAFAQZVmYFnGkaEqZ3RWc3vZQtXnnQEk2Mi/wOcQDACiBKTRgf4FnvUl5zltyeweGHJo14CHzErdAPACAEoymzCv/UL78cGk52JTf23qH7ebCjj3Ea42HPkIIGgCAG9RClhbdRGpRqeanWVp8/+XaX/cJIaRhbUB8SgCAy0VuPGVuUf5lXczfKX9d3RpT/ffOCjf9j/A646OXeaFPIR4AgAXO0GKfsqnk37cli50KpqyMO9KuTl41yloP7XzOzIcb8RrjhPPWH4R4AAAWUKG8lAXiAjPf6OUDfc8154NBph1/4fXFy2oye+yrS2F47AMAbLEsWbSUEYqykFRGI3NJUe4FSqV5mb4be/iiLZnrTBGeVuO1xQ2imwAAWpWTVE2uOeAJdRn8yfCC1eXucogIAFBDVlB6eLEfkZ2WQET1gEsNcQfiAQDUEGQMaCEQwgsA0CogJFeLoeLITRpe+DR9vyAGAIDY6UnmtLS5bpKQrbu29DO7mnsQDwCgBtxj5rl+iKfeXGZe/jGIBwAQMb8z89sliKf+KL8QU0w25a+yGSICAESIit5k8vtF9KYWQumop8icsr0HIgIARDanmWwMJjGntR6baHFE7+a8ce0QEQAgAjoa5ZlhLvuWzHWgBeFitI1BPACACBhl5rFdEE9rc5gZHFcgHgBAwFxh5q/DEA9QnGEGyVmIBwAQIEPMvHUG4gHNnGcGywmIBwAQEFwQ5XMQDzDtiOYM5RTEAwAIgNPMPFU7jdN/AE0gUZtkpIgaAAAA3nRFWHRNYXRoTUwAPG1hdGggeG1sbnM9Imh0dHA6Ly93d3cudzMub3JnLzE5OTgvTWF0aC9NYXRoTUwiPjxtc3R5bGUgbWF0aHNpemU9IjE2cHgiPjxtaT4mI3gzQzM7PC9taT48bWZlbmNlZD48bXJvdz48bW92ZXI+PG1pPkE8L21pPjxtbz5+PC9tbz48L21vdmVyPjxtaT5YPC9taT48bXN1Yj48bWk+VzwvbWk+PG1uPjA8L21uPjwvbXN1Yj48L21yb3c+PC9tZmVuY2VkPjwvbXN0eWxlPjwvbWF0aD4FozsgAAAAAElFTkSuQmCC\&quot;,\&quot;slideId\&quot;:308,\&quot;accessibleText\&quot;:\&quot;sigma （ 小写 ） 左小括号 A 有 双点 在上方 X W 下标 0 右小括号\&quot;,\&quot;imageHeight\&quot;:24.16},{\&quot;mathml\&quot;:\&quot;&lt;math style=\\\&quot;font-family:stix;font-size:16px;\\\&quot; xmlns=\\\&quot;http://www.w3.org/1998/Math/MathML\\\&quot;&gt;&lt;mstyle mathsize=\\\&quot;16px\\\&quot;&gt;&lt;mover&gt;&lt;mi&gt;A&lt;/mi&gt;&lt;mo&gt;~&lt;/mo&gt;&lt;/mover&gt;&lt;mfenced&gt;&lt;mrow&gt;&lt;mi&gt;&amp;#x3C3;&lt;/mi&gt;&lt;mfenced&gt;&lt;mrow&gt;&lt;mover&gt;&lt;mi&gt;A&lt;/mi&gt;&lt;mo&gt;~&lt;/mo&gt;&lt;/mover&gt;&lt;mi&gt;X&lt;/mi&gt;&lt;msub&gt;&lt;mi&gt;W&lt;/mi&gt;&lt;mn&gt;0&lt;/mn&gt;&lt;/msub&gt;&lt;/mrow&gt;&lt;/mfenced&gt;&lt;/mrow&gt;&lt;/mfenced&gt;&lt;msub&gt;&lt;mi&gt;W&lt;/mi&gt;&lt;mn&gt;1&lt;/mn&gt;&lt;/msub&gt;&lt;/mstyle&gt;&lt;/math&gt;\&quot;,\&quot;base64Image\&quot;:\&quot;iVBORw0KGgoAAAANSUhEUgAAAwEAAACXCAYAAABNyFfWAAAACXBIWXMAAA7EAAAOxAGVKw4bAAAABGJhU0UAAABd1f6/1wAAIshJREFUeNrtnQ+kVln3+JfrSnLFlSQZkWQkiSRJErlyXcllJMlIJBlJhiRJEklGXokkI0kkSa5EkiQZkmSMDBlJkkgyksTv9+z3nvt9n849Z519nmfv82fvz4fN+073Ofusvc7aZ6999lpLJEz2dNrZTtsrAIBNAwAAgFfmdNqBTrvVaZ867Wunfe60p512ptNWV3QfHzvt/3XatZaN35HkvrParzxeraTtOsWmAcLnV2WeOoLMAGCz2PmsGNVUM4uHUY/3sbSrr99aNH4nlDH7hcerlbRdp9g0QDzsU2z8ODIDQBZDnXbXYqGQbuY3iz179z+1yIHKG6eDPGKtdYrbqlNsGiBODiv2fRiZAaCbGZ32oIfFwlT7kiyWBhze07Ou6y9owRj+oozPSR6xVtJmnWLTAHFzWrHvPcgMAFNc6GOx0N3+7LSVDu5nTdc1n7Vg/LYoY3KZx6uVtF2n2DQAXFZsewsyA8BohqG877SjnbZC/rcTuEQmP6m9tlg4GG98Zh/3dEfaE9izSvLPW5ud2EEesdbRdp1i0wAgyVz1MMemPzty8JEZoKWYxcDLlJHc7rThgt+Ys72fChYNf8vk7l9ZxruuYTKYzGvw+M3ttLc58puF1RwesdbRdp1i0wCQntPyHP23yb8jM0CEpM883xX7M8ALksVF0Q6iyQJiu4NoghE/dP32fMMXW3m7DV/YbWitU9x2nWLTAJBmVTKH5X3dHEBmgPj4u8so3khvu5y7pHgH0exMjhdcx+Qpfyff7xgubPDYEYAUHiHoFJsGgCz2KvZ8CpkB4mJ9yiD6SdlndhAnxC4P+e5Om5/8zmQwGem0i532LfW3xxo8dhsVGW/yaLWSEHSKTQOAxk3FljciM0A8nEm9yF2wXSYDEF1kJGlq8KU5W513ZtzsehIH0D5C0Sk2DQAac+X7r3Pd7Y3osUPIDBAQf3YZwjaH1zULpit9LBbM+eFFDR63q0L6sdAIRafYNAAUMabY6lVkBgifGakXtI8AGfOZ7UXJxYLZcVzNRALoFJsGgFo2PsaQGSBs1nU9/Bc99mMWIvs67ZXFYuF+p/3Q4DGbJfkpxz4KaQ/bSEg6xaYBwJZ5yRyXZbevkrkRmQECpbsaahXHHQYST/tSp/0jk1lCTHuZLFjWtWDMTiiLnQM8Uq0kJJ1i0wBQhgPK/HccmQHCxZzP3ZU0vF+78fqWM3H8xfCgU2waAFqGceT/zJkDjUO/GJkBAESuK7sHmxgedAoA0EK0mKhryAwAsbNamTAeMDzoFACgxTxU5sOVyAwAMXNPmSzWMDzoFACgxaxR5sN7yAwATI5MFOgUACBMYtwYYTMIAFTuKpPEWoYHnQIABMBaZV68i8wAEBsrlQniIcODTgEAAoLYAGIDACDhijI5bGZ40CkAQEBsVubHK8gMALGwQPJzyP/D8KBTAIAAeZkzR5q58wdkBoAYOKrsDhxkeNApAECAHFTmyaPIDAChYyoKvpb8ioJzGSJ0CgAQIHOTOTFrrnydzKXIDADBolUTvMrwoFMAgICJsZo6FeQBKqL7WEYTj2HcVCaDEdTXStBpnDa9Q9G7y/apxD1t9ND/2a7rf/Io54UKZepuO0rqfcKzvKGzSRmTG8jcaLB/7L/RmODMz9LcXdhhyQ8efYv6Wgk6jdem1yYv8OfKM9BP+9Jpjzvt9xL3tFQms45MpMat1/a+03Z2Xd/cyz1H154KjnyZONK7FJkuy+Ru6sNkXFz0+3eiv7L1Ow502rVOuy/5xzxsHLu9kdr0QDI35h2fHEbmxoL9Y/+N5mpqoJ817P52KQ/Ff1BfK0Gncdv0FIOdNpq8HPp5Ob1IXjLLHN3X6k671cN9mHHeLvp55SWddqZHOc1Lf3Mybr0sqEYS56tsv+bFPd5jv3n3sqXT/rTs3yx4djjsv638Rxmj3cjcCrB/7L9RrM/x9poUdHNfKCMeGug0bpvOW3i/6eEFdd6jbOcs7+Fdsvgvw68l5dzjSKYhyU+/mNVOedT5zE77o6D/q8nfweTcmDdO95C5VWD/2H/tDCie2NKG3CPHRsIDncZt0xoLkwW17QvKfF6f4fl+bHbnej2W8JelnA8cy7XTst8qanWMKv1PYNLTyDse803CPBIUsszYP/ZfKweUwR9vyD1qD+tZVNhK0GncNl3ETyWcgLue7+WHgv77Dbg+aCmn67zosy37rSKWZFZO328CXtT2w3lFXz8jc6vA/rH/2jA5eD8qyj/ekPvUUoSNosZWgk7jtmkbHlm+pF55vo89kr8DudXB9deIn0wcNryy6PdiBbpekNP3T5h0JpslvtTKocqM/WP/tXGxQPnXGnCP5mhDXhT5V6FYSBtBp3HbtC2jYp+tYsjTPZhjRi9zntNRh/ZgkyHJxyLAJvC5ijSM4xn9PsKccxlU5tDPgc6hocqM/WP/tbDCQvl/N+A+tTy3t1BjK0Gncdt0GWyD17Z76v+3nP42O+7HJlvHAQ/yXWrIM5MVfL0Ck+55AbcRmVsF9o/9V85Tsdthq9u7PqHc337U2ErQadw2XYZDlk6AD+dxZ4UOx1Wpp0DOYYt+//WsY/M8vpc4Cl+5ZJ+is5PI3Cqwf+y/UnaLfdDdqprvVUsdtQxVthJ0GrdNl2Gu2H0qN38zz2G/eV+rfFVd/s1CRh9HubZaPjM+Hces6tE/YtKFLFP09QcytwrsH/uvjOEMr0trW2u81xnKAuATqmwl6DRum+6FK5ZyHXHU3/LkWayyVP0OqT5FoGGT5djO9yh7Op3tZUzamn8Vp3gQmVsD9o/9N8rjrKpIRBFjyn1dR5WtBJ3GbdO9sE6qyxJkXnZZxcomarQLn07ysOXYjniSe2vGQm4RJm2NlmVtDJmDeC9i/+CMpfL9LuxXaUZkeB6cHQ8PdBq3TffKC8uXVT/BgSbDUFaRtSfiL/vQFEukvngOm+NWWyrSKzVCyqHVBDmOzK0B+8f+K+GBfF+V9YiF8l/XeL8TEl/2g9BBp3HbdK/sF78Bwublekeyq2XOq0C+AUv55jrud8jScfRRjOlnmZ52dQEmXYoNEl+l1RBlxv6xf+9sSw24yXwxZvng1XXO7rPEd94xdNBp3DbdK7MtX1bfenyR/J5xrQ8y+aWlKj5J9Z/lj1g+L2c8LHrS6V9PY9KlGZT8ndzPyNwqsH/whinJ/Fq+/7xtsD0Ptq6Ge9Y+jz1Dpa0EncZt0/1yQfwECGe9CL/UMEYPLWQbd9jfUOLo2IzpJceypqswm2DPOZh1T2g55pcgc2vA/sEb6XPY3UUY/rV4ALbVcM8/KfdD9Hg7Qadx23S/rLJ8YZU57rSjQeNzzUK2vQ77Oyz2weQu40jMTu4rieP8ehVcVvT2EzK3BuwfvGAirbs/o6fT3E1YPADnarjvM8r97EGtrQSdxm3TLrApiGbaqMW1Nkj2EaODNclm86XDVZpS8yXJdhew+0uTC9LxHR9l8rgX9MZeRW+nkbk1YP/ghYnUYKc/uZyTZmYTudHnCx6aBzqN26ZdsMfypVUUILg05yV4vkbZbAq+XXXUV5ldQJfpCWfKZAB797UPY9J9MRqgnccoM/YPzkkHCf6S8TfbLR6ADzXc+zvlfoZQbStBp3HbtAvMDpbNcScTOPhDzjVMho3X0rzMIlss5LrraAzflVwEfHMk46HUdd8mCwPondmK3t4ic2vA/sEp5txVd/T185y/W2P5EMyo8N5nSLUFMwCdYtPt4ZylfMcyfmuczSeS/bl7Vs1y2RRFc+G8/Zq65kvL8ex3fLICEQ9g1k74FKCdxyYz9g9OSWe8WK8sLGyKRWyq8N61Rcw9VFuaOckugwm+MZ8T7yfGaNKpfSm5I1C0WzCETrFpzywX+wDhdHGd25JdC2BuA+SaKf535Mzi6F1qjOZYjucGx8/v64AXqFVzV9HbWmRuBdg/OMPkye7+ZH6l4O9tqnH+XOH9b5XqUlWFyspOOyXZFVB9tSfoFJuuiMeWz+Tmrt9cyNlZ+7FBctk45f0E0aV3AfcnjtK3kmNZFpO6Nr1zuxuzdsYlRW9bkbk1YP/ghCvyff7VouI5NqmpLlR4/1oBC4JI9J2EXype+NtmZUCncdu0a3ZaPpN3kr8/KM2oBVCEzaf5Xitrm1237qC8t/K/nTibQkXb+5ArndL2b5n+lQZ655Cit6PI3Bqwf+ib9Lkym3R3R0u8TPHwm8eMRM/va1r8T7UxdIpNV4Q58mSb4u6gtCef+E0Lebb0eO10ar7u87h3LfrtdWE1T6ZXCt+BWTslxi+tIcqM/UNfGM+qexf4haW3ZROVXmXw5oQHLzhUjO5e1bz4nzqrOIhOsekKOd3H83qwoTJdEj/HuIxtvum6hjkX3J2Vw+bL0UVHenqOWTtno/SeLheZsX/sPxAOpAZ7xPJ3Cy1fnMMVyfGmAffQdOZYGm5V7RE6xaYr5scen9XzDZbJJn93L4Xe9hc4QTaFiq730K9J05ouyLYFs3bOkKK3d8jcGrB/6BmT3eJDH56wTUBKVQWd8oJUvqHm/7JasvOc19lOoFNsugYelHxObzVcnq0WMpQtGDSYmi/ey/QsXjZF2HrJ4pVO5/oEs678vfkVmVsD9g89cyFlAItK/v6exUOwpwI5Zkl4BY5c8pOUT+v5KNGdqZJqjpKMpBaXnyS/sBI6xaabzDYpl71qVsPlGbWQo6wzuC/1+yM584rrHOWLMhZpI5i1Nz4qupuJzK0A+4eeWCHFRXKK+N3iIagi2IZ88vns7WHxvzrnWuYoRXe+4AfiL1ofncZt0z4ZEPvql6tbIM98CznelRyf7pghs2jKSjG4yaLfr30+fw8wa6/cb/mzj8zYP/TIU/m+8E0vHrBNyr37FcgyJm7PpMXoAHxK9FnEeqkmZSQ6jdumfXNC3BxZa4pTU5Sz+2sf80aeM2lbMMi2uM+SjN+uway9ckN6y9yGzNg/9t9idqUGerzH69h4gl8qkEf7vP97pDreKvYOgMkks7jEtdOR+8fRKTbdMmyDoN9KO3JT2+TstnEK07uApr7E7D4WH6attJThaup3dzFr71AwLAyZsX+wxmT2eOdooGdYvkjne5ZJ2708F6GOV8n0HLta3vehktefnTHp/IZOsemWccdS1vFAZFlvcZ09JR18m8WHze7qsozfrcC0vXNO0dtOZA5qLsP+4b907+IaL25pn9d76+gh6IczSt+xlZkeFvsaABNi/6kuzSnJzkAwiE6x6Raw3PIF1pYdqasWchSl2TM7e/90/b3ZSJhT8BubQHKb3dV0waMbmHUlaBleziBza8D+wYql8v3nm9MOrnnD4iE44FkuLZhxW2Q6vm65sLnX54J9iXLdIXSKTTcY8xXjjZQLmF/YcJnOWMhQVHEzfaTMJh7Cpu7IvoJrrMr4zY+YdiVsF/eFnpAZ+8f+G0p3VPxbR4u1kxYPweUaveCYikzYpOyaqiA720F/zxRHYACdYtMNxIzPEylf0+J4w+XaYSGDtstp7PWlfL8LOM+iX5uCQUXJA9K7iZcw68oYV/R2BZlbA/YPhWwr6RW6XHj6LvZwU8ItbGSLyWVuUwzMHIFY7KjPs+Ivqwo6jdumfXG7BwfAtDfS7ADhLX06bj+n/tb2i5JNBjKtUFE6FbD5qrUI064MLcf8DWRuDdg/lFogPnZ47WVSfzaRCaXvjZHo+KjlYma7wz61DETGmBeiU2y6QWQFBP4jdudam/4FaoXF/edVPjbOzQv5Pp3gfAdzgE3F5Uepvz2LaVfKiLgrMIXM2D/231COS2+7Xy7bYo/y3VX6XReBfs0RB5sgx5uO+11b0N8RdIpNN4T9kl1Ax+w6bRD7TFpNxSar0+uc36aPEpQJjtzUR7/pcTeLjwWYdqWslrDrgcQiM/YPuZiX3JcGLBh87qJp1T9nR6Djgxbj/9mDgc0s6PM2OsWmG8BYjj2s6vqbv6X9AcJFz0Te15sXfbyI50nvX43+SP3dKV7XlTMseo0MZG4P2D9kcqsBiwXTDnuU8aP0VyCj7dikBD3qqe+i+AN0ik3XyUrJrpmRTnH6q6XMxxos61OL+0+nBE7HlZT9HD9gOW6DBY6ZKUo0R6BqhhSdvUfmVoH9wzRGG7JYKAoO6ZdPJR760BixGPsP4iZrTFkn4As6xaZrZL5k1zzYk/G3c5JdsF4/bTcBm9Suq1K/+Uv6j+OxOYqYPjr2XNqVfSlUZnjaxEFm7B/7rxnjeXWnfPoq/s7wHrN4CJ55lFWrjjsQuJ4vSn1fAYp2Ab6gU2y6JsyRsT8z7vmk8pvfLZ2fsRbPBd33nt4FPN9jvw8s+t3U9ffp7FMfhSN+LIiRGfsHpxxODfRvHvuyiRD/5nHxpp2FC513FuM+z1Pfcwr6/ohOsekaMPd0R8p/uVhj6QQ0NYPIPot7704j+6e4Sc1nU6BwvOvvX0j7jpWFTEgZwGKWGfuH/8N8Bv83tRjzed5qleXLcylOgFP6SQvmgqKjKffQKTZdAxek9wrZzy2dnx8aKLeN4zb1JSS9G/e74/FOt53J36bzkZvjWrHH+LAgRmbsH5xyJTXQBz33ZxscMu6p/2+RLhh3W4z5No/9FwVTnken2HTFZGXKMgt728/Ney3lPtLAZ8QmXd+lDGfH2NqPffT7i0W/52R6VVLTDvC6ZkGMzNg/uGOdTA9kqyKQ0qZa7YmKDTr0BeMlKd6x9Oll3xR/KSRj1Sk23TtZO2Gm0u/8EtcwRdj+lXYGCM+2uO+bMr266FUP455VrXRPxhgOCjR1QfwNmVsF9g//9bTSwXA7K+rbJjL9Gk6AUyYKZH/gsW9jvFo2la99OiA4AXHbdFnMef50MLk5MtXLcaVzYvc1YFMDn5dvBfdszuM+S/23H/vs02YH0sxV6VTGu3llsyBGZuwf3JGuivm8wr5tXpwva3jwQ+ZDwXj7DBwdF7vPjugUm/aNCWh7n+GEbujxesulvQHCb6RcmlcXTtx8KZ9e9m+JN8tXWxbEHAdqH9h/xMyV6QWWRirsf4fUl00k1iDSzwXjvdVj37cL+l6JTrHpisbopbiPhXlkKXvTytxPSLmX8TIHfQ5I+UXAdl7ZLIiRGfsHd6RzXN+vuH/bIkarcQKcUfTpb4OnfhcW9HsbnWLTFWCOmz3OuB8XQdM7pZ0BwpdLvIhdZg77VKLf5wIsiJEZ+wdnZOW3Xl7xPcyyfAB87E7HWliqyAmY5anfM6Lvji5Fp9h0BdzKuJezjq5tYl7eW8j+qmHPzYkSL+MVDvt9WKLfLQJNgWJhYcmM/UdIVuDgpZruxSarxmkP/Wpe6IyAdV803j4WyyY/uhYQfAKdYtMVkJWb2nVNjNOWL7WNDXp2dkg98QzXLft9wiubBTEyY//gjkMyPSBuYU33ctfiIbjhod+PSn8hF6J4KtVn0blSYOCD6BSb9syRjHt45OG5WCzVf1bvlzHLe17puN+Llv2OCDSJIUVX75G5dWD/kWEWBuljE+drvJ9LFg+BDyN7p/Q3O2D9X63YCdio9PXO8UI1Vp1i0zp7Mvr/RyYDhH1wT+wChOc15PlZYnG/dz30u8+i3wcCTWNY0ddbZG4d2H9z9DBURUdZu3TLahT8mKU3OLeCcZhq6wJ+0Ioq9bk8NmMW3q9y+jGL1rXoFJv2zPacBbjPWIld0q4AYZtMHWs89Lu1pn7rwnzxNGebzQ6oOQ9tjpGYoNKvyf82dnzKw7zomtWKvu5LmIQsM/ZfL3NkMi7NvJd2+O4sa0fsac0DYJtRY9xxv1parI0BP3BFxxXWO+wrrzqwefH5+MQXo06x6Xy25PR7xnO/w5byv5HmBKxr8TS+duOKCgbdCcRGzWaIiXv6KPaBkKY401hD5RmRdtXBQGbsv6mbAgdT84JXJ2BxjqJP1jwQtkEpFx33e1PpazTwh0/LZ/6roz6OS34Qla80pLHpFJvubZepiliJ55ZjsK8Fc4KvnekFBWOzPAAb3SyTx0XSzp+ZZ80up/n8b6qvmi9WWdlSrkrzjjJqaYBvSJiELjP2Xy1mA+yfDJm9OQGzZHrZ56p244o4YvmyNOe9Xe6aaWfjQ09HpXngLnaR90t+akSfx1Ri0ik2nc8e0atOVsGNEmMwpwHPU16mjoce+9SOIVwPwEYP58g1VOBAp+udmKxf8xu2gMnT25WAF20hy4z9V8PKAofLmxMw0eDFUZlcsTsd9vu70s82CZ9bivyb+7hu3nlws0s/7FmmmHSKTU/HfF49W9DfHxWNwYMSY9CE4wQXpNrigVPkHUP4seX2eTxnDrRhJMd5ndsQ2bZLPV/3kBn7bysLCtYn3pyAoYLFnmnXahyY3SVelFO7Zgsc9a0Vr9odgRNgXiivJT/bQdmdpzk5C9P3UkGwS0Q6xaazMcXmnoldVp5FnsdgTckxmHIE5jdMb48r6DdrV+xSy210r2R/BS1zrCfra5pxrpsQQ6J9aTsjYRK6zNi/H0wK6qOiFzL14gSYieJnyT5zlPfpZVVFg2LubaPYF4rIWjSY3cN+c8trwYvnJA4WK46AeXZs8gKbbELm+M8HmZ6n3mS6GK5QnpB1ik1nsyrZYflWoj/zzP/kYUFlnJlDogfZac28KExqVxMQOqvi5ysriLqK/Nw3anDSfLJW3HyJNM/m3xnXOdUAGc9JNV/2mkToMmP/ftYjJv7HHFPekNj04hy7duYEDCYvYluvI91Mpc/bMnnGbbujgTD3dDlR9jPRK8eWaeY6T5IB7iVwRQscvCTxYL4IaDvLV5MJovvc8nCyUDE7IO9leuCveVHVsasZok6x6WzM5+u3ffZnxvReMjbGkSiTjm5N8kyZezW7+B8djUHaObqVONm+WSf1VOlMFww62+K51DhuLzP0+KLH6+Wlml1Rs5xaHZCtgb4nQ5cZ+3fL+eT9uLTkOqVvJ2CGwxeQK2W4vCeXA6dVyQs1KEXDBAs/lN4Xb7cSPQzWKEOIOsWms3lf8zyyo4IxqDL7yExxFxdUhgOpeWRBi+fQo+I2A9RgznP+pGY5taD3MQmT0GXG/t2iJXsYlhoCgyF7Jy9PEfciHpcfZPJ8oNnpNcGNZofzS9LMzqk59mOKo1xJDNgcAxlApwCtZyorTZV1Jrp3xU62eOzmyvSsPlPHG/rJ/vQfaV7w/31lnl0dqG3EIDP2Xx04AQ1glqKIDwwPOgWIjBfJQqDKBeZI0udHaUaq1F7Jq4vSbzXZDeIvlXOvaEffZgZqGzHIjP3jBERHXjDhN4YGnQIAWGC+hL7LmXcOObh2XszNqprkzZtjv0b4XvnK4w84Ae3ljaKMYYYHnQIAFKDFIm10cP07Ode+UIOsQ6IHsodIjDIDTkAUTHievAGdAkDYXJT8r48uEiWckvwjjlXHY40o8+utQPUbo8yAExAFMaY6Q6cAAO7Iq7Xyl6PraykF11csa4yptUknDjgBgXJEUcYRhgedAgAoLBC9xooLtKxnxyqW95ByL0cD1XGMMgNOQBTg4aNTAIBe+Unqrctxp2J5KRTG12XACQgG8sqjUwCAXjlZ0Qs9r2L454rlvaPIuy5QHccoM+AERIG2w/KJ4UGnAAAKWiVZl/nWnyv9zK9Q3k/KfcwIVMcxygw4AdHwTlHIEMODTgEAcniqzDUjDvu5pfQzWpGss5V7eBuofmOUGXACouJGAyZXQKcA0D4+K3PNcof9XFP62VaRrKPKPdwIVL8xygw4AVFxRlHIHoYHnQIAZDCgzDOmzXLYlxacWlWGmr3KPZwOVMcxygw4AVGhZXe4zPCgUwCADGYVOAEuz4tfUPqpqnLwFeUexgPVcYwyA05AVCxWFPKc4UGnAAAZzC9wAlxyTurf2NCCk5cEquMYZQacgOjIO9fpquw7oFMACIv1FToBZ8V/UTKNwWTubEKa0qqIUWbACYiSCUUpGxkedAoAkGJjhU7AyZqdgA1K/xOB6jdGmQEnIEpOKErZz/CgUwCAEotE107A3pqdgP1K/ycC1W+MMgNOQJSMKUq5zvCgUwCAFAsrdAJ+q9kJuK70PxaofmOUGXACosRkccg7+0eVWXQKAJBmSJoRE1BFYPC/El+MVYwyA05AtDyWaoq+ADoFgPYzWOAEuFwonpf6UoQuV/p+HKhuY5QZcAKiRgu82sfwoFMAgBRflTlmpsN+Lkp9xcL2KX2fDFSvMcoMOAFRM6Io5ibDg04BAFK8VuaYHxz2c1npZ5tnGW8qfY8EqtcYZQacgKgxJeDzdnW+Jv8O6BQAYIpbygt9g8N+bij9jHqUb1CZQz8HOofGKDPgBIDo2QBGGR50CgDQxSWpJoPMbaWfeR7l2yz1ZiWqgxhlBpwA6LBTUc5ZhgedAgB0sUuqOabzQeqpXKsFJP8cqE5jlBlwAqDDsOSnlXzL8KBTAIAu1ikv9OOO+hhQ5rDbnuV7K/lpMocD1WmMMgNOACTcUxS0huFBpwAAXQv0vPPjlxz1sUiZv455lG2t0u+9QPUZo8yAEwBd7FYU9B+GB50CAHRxP2dueeTo+lukmuDjNGeUfncHqssYZQacAOiC4yPoFADAll9z5pYvnq9vKtr6ylQzIPnHYr5KmMdiYpQZcAIgA3IEo1MAABsWi9/K5HkZzi55lGmTItONQPUYo8yAEwAZaCnCrjA86BQAoIs/xN8Rko81bF5ck/hSK8coM+AEQAbms2BeJUjzWXAuQ4ROAQAS9oqfvPIrc6772qMscyU/2Pm1hFksK0aZAScAFI4qijrI8KBTAICEWZ32SbLjAgb7uO7xGuarg8o8eTRQ/cUoM+AEgMICyQ8m/YfhQacAABYL9n5e7K8yrmeOB832KMc/kp8nf0GguotRZsAJgAK0kvDjDA86BQBIMNljsir7Pu7xenmpQX1+BRhX5sfLgeotRpmhPgZwAtrDCkVZjxgedAoA0MXOnLllYw/Xep5xnT/F7/n0x+I301ETiVFmqI95yvP2M8PTPO4oClvL8KBTAIAurmTMK3912swS19gn2XUBlnm873XKvHgnUF3FKDPUy1blmTvN8DSPNUIZcXQKAGCHWexnVRG2zRRk5qfPMv1suu96JveVeXFNoLqKUWaolwfKM/eC4Wkm95go0CkAQAlHYCJjbjG56IeU35l6JuksQ+b/b/J8v9rGyN1AdRSjzFAvp5RnbqqdE1LSNo5VisIeMDzoFAAgg0MyPf/82+S/r08cgkUyGZyadUzxaactqeA+Hynz4YpAdROjzFCtk2m+3pkA/5OSn4EqL1vh6WReMNdYV7B5ABWgVRMcY3jQKQBABotlMsvMtxKLgJedtqui+xtT7uNaoDqJUWaojjklbN22nWVY68Xs1uRVFDRBX3y+QacAANrCwCzsTeCwyfxjAn2/JM2kFjXHh8xxgXUV3tNAMtflVVJfFKAeYpQZABxAxVl0CgAQCgeU+e8YMgMA/A8T7PUqZ/IwwVvzGCJ0CgDQAubL9CDk7jPJM5EZAOB7Nim7CNcZHnQKANACtJioUWQGAMjmkjKRjDM86BQAoMGMK/PdZWQGAMhnuNPe5Ewm72QyAAzQKQBA05ibzGlZc92bZC5EZgAAhY3KrsJNhgedAgA0kJvKPLcRmQEA7NCqv+1leNApAECD+EWZ304iMwCAPSbf8P2cycXkfl7NEKFTAIAGYKqk59VFeYDMAADlMWcN3+ZMMq+Tfwd0CgBQ55yWF/P0JtA5LUaZAaAGVnba55zJ5lGnDTJE6BQAoAZmdNrDnLns32SuQ2YAgD4Yk/xzh1cZHnQKAFADV5R5bDMyAwC4YZcy8fzG8KBTAIAK+U2Zv3YhMwCAWw4pE9BhhgedAgBUwBFl3jqEzAAAfjimTET7GR50CgDgkQPKfHUUmQEA/GJ2JL7ktF8ZHnQKAOCBg8o8dRiZAcLk/wPqtNm4vhbaYgAAAUJ0RVh0TWF0aE1MADxtYXRoIHhtbG5zPSJodHRwOi8vd3d3LnczLm9yZy8xOTk4L01hdGgvTWF0aE1MIj48bXN0eWxlIG1hdGhzaXplPSIxNnB4Ij48bW92ZXI+PG1pPkE8L21pPjxtbz5+PC9tbz48L21vdmVyPjxtZmVuY2VkPjxtcm93PjxtaT4mI3gzQzM7PC9taT48bWZlbmNlZD48bXJvdz48bW92ZXI+PG1pPkE8L21pPjxtbz5+PC9tbz48L21vdmVyPjxtaT5YPC9taT48bXN1Yj48bWk+VzwvbWk+PG1uPjA8L21uPjwvbXN1Yj48L21yb3c+PC9tZmVuY2VkPjwvbXJvdz48L21mZW5jZWQ+PG1zdWI+PG1pPlc8L21pPjxtbj4xPC9tbj48L21zdWI+PC9tc3R5bGU+PC9tYXRoPjZjHHMAAAAASUVORK5CYII=\&quot;,\&quot;slideId\&quot;:308,\&quot;accessibleText\&quot;:\&quot;A 有 双点 在上方 左小括号 sigma （ 小写 ） 左小括号 A 有 双点 在上方 X W 下标 0 右小括号 右小括号 W 下标 1\&quot;,\&quot;imageHeight\&quot;:24.16},{\&quot;mathml\&quot;:\&quot;&lt;math style=\\\&quot;font-family:stix;font-size:16px;\\\&quot; xmlns=\\\&quot;http://www.w3.org/1998/Math/MathML\\\&quot;&gt;&lt;mstyle mathsize=\\\&quot;16px\\\&quot;&gt;&lt;mover&gt;&lt;mi&gt;A&lt;/mi&gt;&lt;mo&gt;~&lt;/mo&gt;&lt;/mover&gt;&lt;mo&gt;&amp;#xA0;&lt;/mo&gt;&lt;mo&gt;=&lt;/mo&gt;&lt;mo&gt;&amp;#xA0;&lt;/mo&gt;&lt;msup&gt;&lt;mi&gt;D&lt;/mi&gt;&lt;mrow&gt;&lt;mo&gt;-&lt;/mo&gt;&lt;mstyle displaystyle=\\\&quot;false\\\&quot;&gt;&lt;mfrac bevelled=\\\&quot;true\\\&quot;&gt;&lt;mn&gt;1&lt;/mn&gt;&lt;mn&gt;2&lt;/mn&gt;&lt;/mfrac&gt;&lt;/mstyle&gt;&lt;/mrow&gt;&lt;/msup&gt;&lt;mo&gt;&amp;#xA0;&lt;/mo&gt;&lt;mi&gt;A&lt;/mi&gt;&lt;mo&gt;&amp;#xA0;&lt;/mo&gt;&lt;msup&gt;&lt;mi&gt;D&lt;/mi&gt;&lt;mstyle displaystyle=\\\&quot;false\\\&quot;&gt;&lt;mfrac bevelled=\\\&quot;true\\\&quot;&gt;&lt;mn&gt;1&lt;/mn&gt;&lt;mn&gt;2&lt;/mn&gt;&lt;/mfrac&gt;&lt;/mstyle&gt;&lt;/msup&gt;&lt;/mstyle&gt;&lt;/math&gt;\&quot;,\&quot;base64Image\&quot;:\&quot;iVBORw0KGgoAAAANSUhEUgAAAvYAAABtCAYAAADK3yWJAAAACXBIWXMAAA7EAAAOxAGVKw4bAAAABGJhU0UAAABshCC/7QAAEdVJREFUeNrtnX+EVtkfx48xRjJ2jSQZaxkjSRJJkmQZIxkZQ0YyMmIlWSuR3cxmrFgjWWtFMlYyIisZWZFkJf2TkYyVYSRjZUTfJEmGvufsc0d3bs/TfO4899fnnNeLj+/6Ns+95z7nnPf73M9zfhgDAACgjy9tnI7+FwAAjQIAAFDKTzY+2Phf9N+YJwCgUQAAAMr4MjLLD7HAPAEAjQIAAFDGTwnDjMePfD0AgEYBAABUn3qZsHhGjGwYAKBRAAAACvhcJuwnvh4AQKMAAACqD5kwAECjAAAAYrTZOGnjkLJykwkDQKPQKAAAAEuLjWM25iKj+V1R2cmEAaBRaBQAAIDloI2ZhNloMk0yYQBoFBoFAABBs8/G4wZmo8U0yYQBoFFoFAAABMsuGw9M4wySJtMkEwaARqFRAAAQHFts3LLxwsYVG2M2nio2TTJhAGgUGgUAAMHRbuOOjX5TW4S2SLdi0yQTBoBGoVEAAAAxnik0TTJhAGgUGgXmaNQYjvFVAAD8x18KTZNMGAAahUaVyBobJ2xM2nht472NtzambPxqY0dB5XgVfanX6CcAAP9xU5lpkgkDQKPQqBIZiQbxH5YJN8jfl2M5NsXudZ5+AgCg0jTJ1gOgUWhUCbiFELcFA/pkuM9051Cek7F7HKCfAACoM02y9QBoFBpVAm02/l7BoH4x3plapr8lwzI9il2/k34CAKDONMnWA6BRaFQJXGpiUB+PaRvbMijPztg1H9FHAADUmSbZegA0Co0qgX11HsgdNnDGxlbzMQu/wcZpG3OCAf45G6uaKNOt2LVG6CMAAOpMk2w9ABqFRhWMG7TPJh7GbVPUscxn3Pz318sM7mdMLfOeloHYNdxuPOvoIwAAqkyTbD0AGoVGlcBx8+lCWOk8+U5Tf6/SZLgdbaTZe7cI92XssxfpHwAA6kyTbD0AGoVGlcBM7EH+NbX969NyxCyfvXe/Cgwscx23N/68WZqt/5r+AQCgyjTJ1gOgUWhUCexJPEwzW0p2NqjIenvff2tjffQ5txtPr41xGwuJvx2lbwAAqDNNsvUAaBQaVQK/JgbcWXDI1BbeZrG7Tit9AwBAlWmSrQcANKokpmMPczDD67rpPBNNDOrdHPsu+gUAgDrTJFsPAGhUCbQlBtItOdyjx8aTlIN6l+3fQZ8AAFBnmmTrAQCNKondsYcZz/E+7oXhOxvPBIP6uza+oj8AAKg0TbL1AIBGlUR/7GH6C7ifG+D32bhs46mp7XjjYjZ6sdhNPwAAUGuaZOsBAI0qETeH/UgUq2mDAACYZhOQrQcANAoAAEC5aZKtBwA0CgAAwAPTJBMGAGgUAACActMkEwYAaBQAAIAHpkkmDADQKAAAAOWmSSYMANAoAAAAD0yzqExYq41BU9su+ZGNtzYWbLwztQMWb9gYsbGBpgGARqFRAACAaaajqEzY9zbmjfz08klT284ZANAoNAoAADBNAXlnwjpM7TTyDysIly0boJkAoFFoFAAAYJqfJ+9MWLup/Zz9ock4SFMBQKPQKAAAwDQbk3cm7EYGhunivY2tNBcANAqNAgAATPNT8s6EHUlc876Nwza6bbREf9NmY5uNEzb+WcY4H9FcANAoNCpfzsQe6BTtHzzkdUZv89JwK+/dnL1XNp6Y2uKcy1H/6rexTsF31lPwd7bSuBS4aeaZCVtt44X5mMk6LPzcsagPNCpXH5KE/6LXaBQalQ+dUYNefJiraAp4yEUb1yLBfl6RAemcjT8i42hlYK96YH+nJNPMOxP2Q+x6aReWfRMZbb2y4TP4L3qNRqFROXHV8DMphMcXNoZtzFbENN5GZraNgb3KgX29DOMF5Zkwx7PoWr9lYLrJ9g74L3qNRqFRGbOnzsO4Dfxb0BEIBLc91pMVDib7IsNJ9pdVpnbohft3N/fvio2ZFNe+WxHDYGAvo9s03htZcyZsV3QtlzFtX+E1WkzjjOsXgWsP/oteo1FoVKa4h5lu8DCb0A8IiGMpRNwZ794V3seZh5tPKz04Y8LGWgb2lR/YT36mrWxXnAkbi671XZPX+bVBGb8JWHPwX/QajUKjMufEZ75wNumHkOhPYRQ/Z3A/tzr/pJEtEHOLgvZTRZXCza/dbGqLtKaWqb83Ns7a2Gdq2cassrFFnOD4IBrUtDV5nQEG9vgveo1GoVH54t4qX+XcGQC0MJDCKDozvO9XNu4J73uGaqoEV03zvzAMZVCOvDNhztxdNm80g2ttaVDO9YG2IfwXvUaj0KjMGV+mUq+hHRAQx4Vil8fCNpdZmRDe/yJVBaaYTJijJ6OBUbupfwhMqOC/6DUahUZlylZBg5xBOyAgrgiFeizHMmAWICXvTFjW1DPNe4HWHf6LXqNRaFTmTBnZghNW5kMoSHdA6MmxDC4T9LewHCepsmApKhOW92B2NND6w3/RazQKjcqUb418jtV29AMCYJ2R71vcUkBZXgjLs4eqCxJtmTBHvcWOGwKsO/wXvUaj0KhM6UjRCF0MoiEQAAeF/eF6QeUZEpbnqVn5vr2gE42ZMMcpwzQc/Be9DkGv0aiCOW/SrYoeQ0MgAKQ7CBwtsExTwjKdpfqCQmMmzESDrHhZewOsO/wXvQ5Br9GoAnEHXiyYpat9q/LGC1AmL4Wi/FWBZeoTlsn1406qMAi0ZsJaE35zP8C6w3/R6xD0Go0qmPgiD3d07oigEc6hIeA524WCXMYuFbPCsp2jGoNAaybscKKsWwKsO/wXvQ5Br9GoAknOSRtO8YbZipaAx/wg7Ae/lVC2M8KyudMQ26hKr9GaCXM8DPwlFP9Fr0PQazSqQFZHb/6LhX4Y/f8dwka4Gy0Bj7kj7Ad9JZRtk5HPxz1EVXqN1kzY3lg5pwN8AcV/0etQ9BqNKpCziS94a+zf3gga4EG0BDzFZcMWjGxeZFmZs3mhUXBSpb9ozYS1REb5IfKaELe3xH/R6xD0Go0qkC6zdEHApcS/3xQ0wAvoCXhKv1CEb5ZYxmumOns2QzlozYSdjpVzIMB6w3/R61D0Go0qkLhwvLKxJvHvFwwr8yFcfheK8PcVEZ7lYhdV6h1aM2GbY4PakUDrDv9Fr0PQazSqQJKLc47X+ZtDgsb3Ej0BT3kiFOCNJZZxIIVRDFOl3qExE9Ye61uXAq03/Be9DkWv0aiCcPPL4lsvPW7wdzuFDZAdN8A3Oo38tMAy6U1hFONUq1dozYRNmrCzzfgveh2KXqNRBZLcI3fPZwRIshhlL7oCnnFEifhKDc3FDarVKzRmwhYXi94x4W7ViP+i16HoNRpVYMOKr7afWObvJT9vHUZXwDP+FIpvf8nlbE9hFDNUqzdozIQdMx+3dGwPtN7wX/Q6FL1GowpkIvblvjHLH18sWcV9CV0Bj2gxsq3mXDZtVcllXZXCKF5Ttd6gLRM2GJXNDVTXBlxv+C96HYpeo1EFsTvx5Z4SfEZyWtotfBY8YrdQeO9WoKxpMkDvqFov0JYJc1NF3O4S/woGsiHpCv6LXvuq12hUgW+107Ev94mR7ZMq2Rs29ExgT4rOqj1CWPAmPfr7VAXKui5F3b1nTOwFmjJhbgGo25P7hamdvBkq+C96HZJeo1EFcSLx5fYKP/e1sBF2MLBnYO8J94TfxbYKlDXNLgtk7PWjKRPm9oF22zG6aRI7mryW9oW2+C96HYpeo1EFsTYq/EpPXnsnaIT7GNgzsPcA91OpZCeK+YqUty9F3b1lXKweLZkwNyB9bmpZx94mr7WY7d6utM7wX/Q6JL1Gowrikln6805Xys/fETTCowzsGdh7gPQAkcsVKe9QirrjMBvdaMmEuekGz6JyDWZwvTEbc4rrDf9Fr0PRazSqILYmvtzRFVzjD0Udh4E9A/tmGBd+D4MVKe/5FHV3j7GxajRkwtyUkMcZDjYXB0JnlNYZ/oteh6TXaFRBTJmlp66tZLunYaNjxTkDewb2zfLMyLZNq8qc1usp6u4qY2O1aMiErbZxPwOTcz9r7zJLM91dSusN/0WvQ9FrNKogkqexDazwOnsNC/MY2Ps/sN8g/A4eKDO2xRhjfKyWqmfC3MKxWzlpjtZBK/6LXoek12hUAbg31PnYjW83ca024cOtx39BMceF7Xy0IuVdnVJ8DlDFKtGQCfvT5JdMGFZYZ/gveh2SXqNRBXHOLP0pqtn9OZ8LHq4PDwbF3BB24p0VKe/+lOLzNVWskqpnwi7maJhvooGtNvBf9DokvUajCmCTWboF1LkMrimZG3YCDwaluDlz74WduIqDh+VijipWSdUzYaMm36l/FxTWGf6LXoek12hUQdyN3dS96bdncM1fBA94BR8GpUjXSVRpQdNUCvEZp4pVUuVM2E6T/5oejXvX47/odUh6jUYVwMHETYcyuu4BwQM+xIdBKWeFnXioIuVdn1J89lPF6tB0giPgv+h1eHqNRhWAW5wxZ/JZDb7ZsDIf/OWh0bVA7TuT7qCTFqpYHVpOcAT8F70OU6/RqAL42ZS/HWI31QDK6BC27UcVKvP9FH3yN6pYHWTC8F/8F71GowKnK3pjL1tY+qkKUMag0bWvcHfKPrmRKlbHaUMmDP/Ff9FrNCpoJk01DjA6TVWAMiaEbbunIuUdS9Ef/6J6VfJlZI7JjBiZMPw3dP9Fr9GoINhXEVHh2HrQiGSP6LemGvMe3Tzelyn641aq16sBPpkw/Dd0/0Wv0SjvccfkzsYahtvbNa95dpL9QB9RJaCILULBvV6R8n6fwiSuU71eDfB/NGTC8N+w/Re9RqOCIDnP6XyO95LMbVsw7MABejghFN2jFSirO93uX2F53XzfLqoXAP9Fr9Fr0IPbyulNrHG8srEmx/ttFzbSTVQNKOGW0XO890kjz/6MULUA+C96jV6DLpKLSE7lfL8WYSMdCKweekx15ljmHT5N73A/o0uOJZ+pQFnXRAMH6TZv/GoGgP/6BHoN3rM70TjcwRhtBdx3TtBQzzKwZ2CvAOmityrsK3xZWFaXQdyAPALgv56BXoPXuLe76UQDGS7o3tcFjfUaA3sG9go4L3zmPiWG5uIQ8giA/3oIeg1ek1xp/bjAe18QNNZZBvYM7BUwLXhe99Nva4llXGtjXlg355BGAPzX0+8dvQZvcQ0nOXert8D7DxlW5jOw18964fPeLrGMrg/dEZZzEmkEwH899V/0Grzmj0QDuVvw/aU/M+1gYM/AvsIMC5/3VIllHBeW0ZnJKqQRAP/11H/Ra/CWnXUayZaCy7Ba2HgHGdgzsK8wV4XPu62k8p0Tlu+ejXakEQD/9dh/0WvwknoLdi6XVJY3hvljoBvJVmSvSyqbdJHYrcjoAQD/9dl/0Wvwkh/Mp4tEyjqE4bYJa5El+IX0oJeid5dwP89KM1Pu71qpSgD813P/Ra/BS5yAvE00lIsllkeyR+sLqg0qymmhGB8ruI8/FJZrlCoEwH8D8V/0Gryk3hv65hLLMyps0GupOqggd4Xtd1dB5Tliaj8jS35q7qf6APDfgPwXvQbvOFqnwUyVXCbpCvUBqg8qRoepbQcnab95bxm3ycbfwrI8sNFF9QHgvwH5L3oN3tHd4M3wl5LLNSRs3ONUIVSMY0a+A1BebDSfbpvXKNwUgFNUGwD+G6D/otfgFW719KOKvomPCBv5vAnroCqoPtNGbhRZbmXn+oHbg/pmivu7ubSdVBkA/huo/6LX4BWfa1Blz9u6l6KxD1OVUBG+Nen27Hc/p3Y0cb8vor7qsj0vhfdciAxiI9UFgP8G7L/oNXiDO7xg0lRrW6dmOts8b7FQAfabT3e2kMRzGz9H2Zs1da7bZmrHnfdGpuC2xZuw8U/K+zwztUwcfQUA/w3df9Fr8AL3089hG0+FDetPU9vftaiy9UT3XMlppfNR5oB9XKFI3M/pB0ztYJAqnuI7Y2qHm+yiqgDw38D9F70Gb2iNOuzbFTY2dwrdX9Fb56EMy3TF1A65cPMM32fUMdx13N6vV+kckCNu8ZKbm7lgqmMKriyPo37lFr+xYwIA/ov/otfgIW0ZNsbfK1imRjFE1UNO3DTFif+7aFDgjjyfjUzeDRTGI8MaNLXMHovIAfBf/Be9BgAAAAAAgKrzf5oGGjtnMFQuAAABynRFWHRNYXRoTUwAPG1hdGggeG1sbnM9Imh0dHA6Ly93d3cudzMub3JnLzE5OTgvTWF0aC9NYXRoTUwiPjxtc3R5bGUgbWF0aHNpemU9IjE2cHgiPjxtb3Zlcj48bWk+QTwvbWk+PG1vPn48L21vPjwvbW92ZXI+PG1vPiYjeEEwOzwvbW8+PG1vPj08L21vPjxtbz4mI3hBMDs8L21vPjxtc3VwPjxtaT5EPC9taT48bXJvdz48bW8+LTwvbW8+PG1zdHlsZSBkaXNwbGF5c3R5bGU9ImZhbHNlIj48bWZyYWMgYmV2ZWxsZWQ9InRydWUiPjxtbj4xPC9tbj48bW4+MjwvbW4+PC9tZnJhYz48L21zdHlsZT48L21yb3c+PC9tc3VwPjxtbz4mI3hBMDs8L21vPjxtaT5BPC9taT48bW8+JiN4QTA7PC9tbz48bXN1cD48bWk+RDwvbWk+PG1zdHlsZSBkaXNwbGF5c3R5bGU9ImZhbHNlIj48bWZyYWMgYmV2ZWxsZWQ9InRydWUiPjxtbj4xPC9tbj48bW4+MjwvbW4+PC9tZnJhYz48L21zdHlsZT48L21zdXA+PC9tc3R5bGU+PC9tYXRoPhY+OHUAAAAASUVORK5CYII=\&quot;,\&quot;slideId\&quot;:308,\&quot;accessibleText\&quot;:\&quot;A 有 双点 在上方 空格 等于 空格 D 的 负 斜角 二分之一 次方 空格 A 空格 D 的 斜角 二分之一 次方\&quot;,\&quot;imageHeight\&quot;:17.44},{\&quot;mathml\&quot;:\&quot;&lt;math style=\\\&quot;font-family:stix;font-size:16px;\\\&quot; xmlns=\\\&quot;http://www.w3.org/1998/Math/MathML\\\&quot;&gt;&lt;mstyle mathsize=\\\&quot;16px\\\&quot;&gt;&lt;mover mathcolor=\\\&quot;#666666\\\&quot;&gt;&lt;mi&gt;A&lt;/mi&gt;&lt;mo&gt;~&lt;/mo&gt;&lt;/mover&gt;&lt;mo mathcolor=\\\&quot;#666666\\\&quot;&gt;&amp;#xA0;&lt;/mo&gt;&lt;mo mathcolor=\\\&quot;#666666\\\&quot;&gt;=&lt;/mo&gt;&lt;mo mathcolor=\\\&quot;#666666\\\&quot;&gt;&amp;#xA0;&lt;/mo&gt;&lt;msup&gt;&lt;mi mathcolor=\\\&quot;#666666\\\&quot;&gt;D&lt;/mi&gt;&lt;mrow mathcolor=\\\&quot;#666666\\\&quot;&gt;&lt;mo&gt;-&lt;/mo&gt;&lt;mstyle displaystyle=\\\&quot;false\\\&quot;&gt;&lt;mfrac bevelled=\\\&quot;true\\\&quot;&gt;&lt;mn&gt;1&lt;/mn&gt;&lt;mn&gt;2&lt;/mn&gt;&lt;/mfrac&gt;&lt;/mstyle&gt;&lt;/mrow&gt;&lt;/msup&gt;&lt;mo mathcolor=\\\&quot;#666666\\\&quot;&gt;&amp;#xA0;&lt;/mo&gt;&lt;mi mathcolor=\\\&quot;#666666\\\&quot;&gt;A&lt;/mi&gt;&lt;mo mathcolor=\\\&quot;#666666\\\&quot;&gt;&amp;#xA0;&lt;/mo&gt;&lt;msup&gt;&lt;mi mathcolor=\\\&quot;#666666\\\&quot;&gt;D&lt;/mi&gt;&lt;mstyle displaystyle=\\\&quot;false\\\&quot; mathcolor=\\\&quot;#666666\\\&quot;&gt;&lt;mfrac bevelled=\\\&quot;true\\\&quot;&gt;&lt;mn&gt;1&lt;/mn&gt;&lt;mn&gt;2&lt;/mn&gt;&lt;/mfrac&gt;&lt;/mstyle&gt;&lt;/msup&gt;&lt;/mstyle&gt;&lt;/math&gt;\&quot;,\&quot;base64Image\&quot;:\&quot;iVBORw0KGgoAAAANSUhEUgAAAvYAAABtCAYAAADK3yWJAAAACXBIWXMAAA7EAAAOxAGVKw4bAAAABGJhU0UAAABshCC/7QAAFCxJREFUeNrtnX+EVtkfx9dKkrUrWStrLUmStSJJsrJkJMkYHiMZO4/nqefOM7VWIruZb5MVK8laK5KxkkSSlSSStZL+SZKxMiQZKyPaZIyMoe/ns87kujvPPOc+z/117nm9OErN3HvuPee835/7ufec8957AAAAjrF///6PpBzVP7kbAIBGAQAAOMq+ffv+J4b5Vso/5u+YJwCgUQAAAC5hMmH/GNN8i3kCABoFAADgIKFM2ELlB+4QAKBRAAAABadFJuxdRoxsGACgUQAAAA6wWCZM/487BABoFAAAQMEhEwYAaBQAAECISqWydN++fYel7HWp3mTCANAoNAoAAEAYHR19X8ylKSYzaczmV1fqTiYMAI1CowAAAIRGo7FHjGUiYjbOmCaZMAA0Co0CAADfzXKnGMujFobjhGmSCQNAo9AoAADwliAItoph3ltkLWVnTJNMGAAahUYBAIB31Ov1L8Usb4qhvJByQcpJKU9dNU0yYQBoFBoFAADe0Ww2PxDDvC1G0quT0Ob/vVarrXHVNMmEAaBRaBQAAEAIMZlnrpkmmTAANAqNAp2IEWhn0CWTuBsAAP8a0A3XTJNMGAAahUblyPDw8EoJqg/JBV2T8lrKrJQZKQ/k33+WPzdn1DlemRt7maECAPCvLl53yTTJhAGgUWhUvhc4YoL4t22KBvk706qHHHt96FynGSoAAO6ZJtl6ADQKjcoBnQghF3HLIqCPlls6WSKFG304dI4KQwUAwC3TJFsPgEahUTlQqVSWSuX/7CCony9vNNMfnhmdwM1+OH/8IAg+ZagAALhlmmTrAdAoNCqfRjjXRVAfLuP1en1jt/VpNBpbQsd8yDABAHDLNMnWA6BRaFQOmC2Aoxekmw0ck6eVDfNZePn7Wvm3o1ImLQL8U4ODg8u6qNPN0LFGGCYAAG6ZJtl6ADQKjcoYDdrlAp5ELujG0NDQisV+x3z//rpNcD+hmfcOgvq+0DFm6/X6JwwTAAB3TJNsPQAahUblc2EHohNhbb+T1+/eW6xVGi2nbbP3Zseyl6HfPcsQAQBwyzTJ1gOgUWhUPjd/InQxf+v69XGP0Wg0ahbZ+yeaiW9Tl81SpsLZegn0P2eIAAC4Y5pk6wHQKDQqn6eVbZGL6XhJSZO9v2659r38sX+V/p5ZjadHypiUufDPys8dZ3gAALhlmmTrAdAoNCoHzA6y7wLuhG7WXjPxtuvVdUZHR5cwPAAA3DFNsvUAgEbld3Hjoez4nqSOq5/zyDEvdhHUvxwaGlrN0AAAcMs0ydYDABqVA+YTmHeBdJIbS4Vu3nY59uOYQb1m+zczLAAA3DJNsvUAgEblRL1e/yp0MWNpnccsp/mtlGftgnp5EPij2Wx+xpAAAHDPNMnWAwAald9N7w1dUG/a5zNr3++Scl7O91RXvDFF19Af0wcNhgIAgJumSbYeANCoHNFv2HWZSrNU5XK6IQAAptkpZOsBAI0CAABw3DTJ1gMAGgUAAFAC0yQTBgBoFAAAgOOmSSYMANAoAACAEpgmmTAAQKMAAAAcN00yYQCARgEAAJTANLPKhI2Oji5pNBr9Zrnkh1JmpMxJeaMbLMq//y5/jsifa+kdAGgUGgUAAJhmvDpkkgmT43wnZSrG7uXXdDlnegkAGoVGAQAApmlB2pkwMb4Vuht5DLMMl5lGo9FHTwFAo9AoAADANBc/f6qZsGaz+YF5nf22myLGuYfeAoBGoVEAAIBptiDtTJj5HvVtAmVWjrWBHgOARqFRAACAaf733KlmwhqNRi1yzLtSvqnVamtGR0ff15+pVCpL6/X6RvnZQ/J/f7Uxzof0GAA0Co1K96YfC72GOMIQgBKK2uuEnuZtyxszC/+VlMc6OUdn5+v4kr/3isB8UvR7JvXdnvE967Sc89k008yEyTGWS3kxn8lSs7SsU9OMgVb12oUq4b/oNRqFRqVAEASfmg49f0GXkBUooVGclXJZBVvK84IEpJNiHL+pcejSXAT27gb20o638zDNtDNh0ge+DwWdfTHr9rUx2oXqhs/gv+g1GoVGpXTTL/GaFHzj4MGDH4oIVKW/PymIaai5n9VXhQT2TmbsF8ownnE5E2au65k51i/dmm60v6NC+C96jUahUcnf8G0LXMzc/DdJAGVHl8cyr15jB5P6qk4NJzpeBgcHl+mmF/r/5tu/C1ImbI+ty3UVwTAI7O3Q7zhbrY3sciYsCIKt5ljPdcWJTo6hY6NVxlXHjs/ag/+i12gUGpUo5mLGWyz3sx4JAY8MthnDIOZkfOzo8Dxrzfe0thtnXKxWqx8T2Bc7sDefCyzYV+QebnI4E3bSHO/bbo4j4+XnFvX82lfNwX/RazQKjUocMzO41TqeLNIP3qDfTMbIzvzY7fl0dr4c57DlBLEX8rO7aaVCBWVLgiD4QidpSXnQpv2mpZwQTd2p2caksrFZ7OAodb6nQY321y6P00dgj/+i12gUGpUi+lRpZn+nNhgAHDLZPluj0MluSZ232Wx+Jse8Y3nuY7RUIYKKS92+YRB9HSh6JsxklDXbebzbY9Xr9S9b1HWVj30I/0Wv0Sg0Ko2GH2vTsJeRD/AoWDtgKXiJT2zTzIq+wrU8/1laC7LIhBlj3p5EYGR2hPzPJjAetx/+i16jUWhUcuiOWhYdcgL5AI9E6IKlUJ9MsQ6YBdhqeKqZsKRpYZp3PG07/Be9RqPQqMQ75AObCSfMzAePjGLC8vXk9rTqYDJBf1rW4zCt5m1fzSQTlnYwm8Trc0fbD/9Fr9EoNCo5pKL7Y3xjtQkJgbKjOwrarlucttmaurywHJ/baD3/cC0TZoy+d4G6rvWt7fBf9BqNQqMSxaz/+sJWWESE+pER8MBs91iOh6sZieKA5Rh92um6veAmLmbCzBg74vtnOPgveu2DXqNR2d/w0zFnRp9ERsADIbpkaRRBhnV6YDlGT9CC/uBiJsyY5tVIfXs81Bn8F70+gUahUUlWer1+txee7VuUJ16AnI3ipY0o61JnGYrjLkujmE1yOTcodD91MhNmvkUO+81d39oO/0WvfdBrNCr7Gx6e5KFb545YdMJJZARKnl3YZCnIEzmM2SeWdTtFS3rRV53MhJkNct7VVdeL9jAYxX/R69LrNRqVbbZgTyQTULV9wtQnGeQESixE31tOfPolB7E5ZmkUr7vddQ8KHxg6mQkz/nPf54dQ/Be99kGv0ahsb/ZyffIPicp9/XczkadtJ5Qnl6+QEyix6d62NIpdOdRtfYwVNPbSmqUOaFz9bnVHqK7jvj2A4r/otS96jUZlKywnIjd4Q+j/pi2+89uDnEAZMd/Vzdl8F5lX5kzOPWVpFuxUWd7g0NXvVnW793FTz2kfl7fEf9FrH/QajcqQoaGh1ZEJAecijXHdogOeQVKgpKbbaynC13Os4+WirNkM+eDwd6tHQwFqn2/thv+i177oNRqVbaXDwvFqeHh4ZeT/zzAzHzw2il8tRfi7IghPuxIEwVZatXR91MlMmPTFL0JB7YinbYf/otel12s0KtsnqOjknAML/Mxeiw74EkmBkhrFY0sRXpdXHTWLEGNDmyqtWi5czITpJjyhsXXO03bDf9FrL/QajcoI8y1aeOmlRy064RabDsiKG1A2dC1h290Cczaznhgb2ozRsqUKZJzMhEm9rvmcbcZ/0Wtf9BqNyrbSI5Gnpm2LCNCcxZPlDmwWyoT06ZoL4hvD0HSc/07LlgcXM2Hzk0V19RJfl2rEf9FrX/Qajcq2Y4Vn219sc5E2r7e+wWahZOZ7xVKAe/Osp3ll+Laom7JAav3TuUyYGHlzfklH7bc+thv+i177otdoVLY3+2Lo5k63277Ychb3ufcASoJZ4mraot/PDQ4OLsuzrnr+GEbxmtYtB65lwsQo+039Hler1Y89DkDxX/TaC71GozJCN7OIvMI7YiFExyxeBd7EaqEsRMfJIuL0R951jZkBekPrliI4dCoTZjZ40dUl/m4XyPqkK/gvel1WvUajsn2qHQ/d3Mc266Rarg3rdSZQBGN7jMHqdPFhwpvt1t82xpyBqX0So/1mCYtLoTfOZMLMBNAZKS90501f2wz/Ra990ms0KrvKH4rc4B6b36vVap/bdELdApvAnsC+JEZxx3I7940FqGsPGXuvghhnMmFmHeiX5jOJzV0Gxk5PtMV/0Wtf9BqNygj9XshUvqOd17SDWQR8OwnsCexdx7wqtdmWfKogfW9XjPabITR2XmucyISZgPS5eb3d082x5rPdcn2bXGwz/Be99kmv0ajsnqDOhV/v6FbWMbMNty2EJSCwJ7B3HdsNRKTNzxek7w3EaD82s3E7M+lEJsx8bvDM6EV/Atd9Usqkw+2G/6LXXug1GpVdR9oQEYDjHQye31wZOAT2BPZdDtAxy/vQX5D6no7RfncIj53WmcJnwvSTEN1wKalgMxQIHXO0zfBf9NobvUajsutID8K7rnWy3JNubezCjHMCewL7BMbLM5tl04ryTau2R4z2u0R47Gy/LHwmTOqwXMrdbk1OX2sHQbA1nOmOm+UuULvhv+i1F3qNRmWkUdHd2PS1VYfH2cHEPAL7sgf20o5rLe/BPceMbb6cJER2tm8WOhOmE8d02cU0NMfVoBX/Ra990ms0KgPM64ap0MlvdXqsSqWy1PICV2HB4HD254ClURwvSH2XxxSgCq3sZL90IRN2JcVkQtW1NsN/0Wuf9BqNykij5GSnwq+iul2f08webvfUsgsbBoczQL9bDuItBanv7jjio6sA0MpO9stCZ8KkHmdTfEs4rYGtg0En/otee6PXaFQGGqUiElkC6lQCx7xqMYAOYcPgIma5qlmbQVzQ4KFdmaSV3aPomTDNhqb8+d8Z19oM/0WvfdJrNCojjdLvfUInfa5rvSZwzJ8sLvACVgyOZn+2uzahKTIxr10Zo5Wd7JeFzYSZHRtTndPj4tr1+C967ZNeo1EZaJRcyJ7ISQcS6pQVi4zBfawYXET67wnLQTxQkPquiik+u2ll5/qkMzs4Av6LXvun12hUNjdZJ2dMpjEb3Gy9y8x8KKsh33dpgprU49s4G53oq2ta2S1c2cER8F/02k+9RqOyuck/5r0cYq1WW0NLgEuYFSxs+vfDAgURd2Nkf36hlZ0LEsmE4b/4L3qNRnkenKzWJ/YCrHXeS2uAY9mffpfWFVbzjjkm19HKzgX2R8mE4b/4L3qNRvltBNcKsonRUVoDHBs7Fy0zKdsLUt+TMcbjDVrYyT75kXnN/Q+ZMPwX/0Wv0SjPkCfYnQXanZRt68E1o3hu0a9nivDdo/mO92WM17obaOHyBPhkwvBf3/0XvUajSo9ukys380moc8ym9Z2d5XqgD2kVcIV6vf6l5SYnVwsiot/F2A3vKi1cngBfyg9kwvBfn/0XvUajfBH86HdOp1PMTNh82zbHChzgCrqpi6XoBnnX1Wwt/7elUbzR735pYQD8F71Gr8EdUdG1UadDnePV8PDwyrTOpwvxWw6q9bQOOGIUN13Z3lvG3+EYr+RHaF0A/Be9Rq/BLWG5GBnQR9I8n9nG2UZY+nxqhxi74DlfyvR5h3mNbrMt+UTeddWAQQMH22XeeGsGgP+WCfQaSk+9Xv8q0jkm9dVPBmI2adFRTxDYE9g7kP3Z6cq6wlKH85ZtNC0/uxaFBMB/ywR6DaXGPLmPRwKuakaD66pFZ71MYE9g70DG7bSlUexywdBMXfeikAD4b9lAr6HULDDT+lGG5z5j0WGfENgT2DswjsYtrnlWXwHnVcdqtfqx1GHKsn1OoY4A+G9J7zt6DeXEdJzot1s9GQaxA6yMQ2BfApNYZXnNt/LMDMr9vm1Zz2uoIwD+W0b/Ra+h1EjH+S3yKuePjM9v+5ppM4E9gX2Bx1HV8nqP5FVHOf+YZR1vDw4OLkMdAfDfMvoveg1lFpUt0U6iGzZk3HmXW3befgJ7AvsCZ4Au2VyvjK+NOdXvlGWb3Gk2mx+gjgD4b1n9F72GUrLQhB2deZ1TJ57m+zFw3ChsliJ7nVPdTluat67pvJzWBMB/y+y/6DWUEhGR76OTRPLahEG/Y2M7e3B4LG2yzK5kurqEvp61zUzpz+U5SQwA/8V/0Wv0GjpEBUQ6xkyko5zNcaDZrNH6gpaDIrLANvCtliJrZjnGxYzvW2Z+jtOKAPivD/6LXkNZA5H/PKEHQfBFXvXRjmrToXUFAVoPioZOeLPpvzLGtmY0nmr6GtnmVbOUXloQAP/1xX/Raygd0omCBTrMg5zrZDtDvY8WhCIxNDS0QpeDs+m/aS8ZJ+NjvZznT8uxdE/qvpoWBMB/ffFf9BpKR61WW7PQk6E8wf6U8xP0gOV3ZWO0IhQs+9O0XQEorTrIsddFl81bpMzkuYQbAP6L/6LX6DUk05l0WauHRXwSlzqMWHbyKZ82qgInxtW4rVEkuZSd2bxE16C+HmO78fNBEHxKqwHgvz76L3oNZROWxTpUb851uxNj3fMqrQlFQPri/phr9uvr1BWdnu/gwYMf6lg12Z6XluedM5Pj1tFiAPivr/6LXkNp0M0LdLvhIi3r1M1g06wBT7GQNyK+uxdY2cKmPJff/VGzN8PDwyujx61UKkvNduc9agpmWbyLUv6KeZ5nmoljrADgv777L3oNpcBsgPGNlKeWHeuKru+aVd3M7qpXOtyxdEozB6zjChlntvR1esVsDFLEnXwndHOTrFZzAAD8F71GryH9QbvEDNiZDjub7kJ3Q586ZfDvTbBOF3STC/Od4WxCA2PWrP16icEBKWa1jphvM+cKZApal0c6rnTyGysmAOC/+C96DSXEvBpKqjP+WsA6tZpoMkDrQ0qZn+sZiv8bExToludPjMlroDCmhiWlXzN7TCIHwH/xX/QaAAAAAAAAHOD/rorltDVkt5EAAAKmdEVYdE1hdGhNTAA8bWF0aCB4bWxucz0iaHR0cDovL3d3dy53My5vcmcvMTk5OC9NYXRoL01hdGhNTCI+PG1zdHlsZSBtYXRoc2l6ZT0iMTZweCI+PG1vdmVyIG1hdGhjb2xvcj0iIzY2NjY2NiI+PG1pPkE8L21pPjxtbz5+PC9tbz48L21vdmVyPjxtbyBtYXRoY29sb3I9IiM2NjY2NjYiPiYjeEEwOzwvbW8+PG1vIG1hdGhjb2xvcj0iIzY2NjY2NiI+PTwvbW8+PG1vIG1hdGhjb2xvcj0iIzY2NjY2NiI+JiN4QTA7PC9tbz48bXN1cD48bWkgbWF0aGNvbG9yPSIjNjY2NjY2Ij5EPC9taT48bXJvdyBtYXRoY29sb3I9IiM2NjY2NjYiPjxtbz4tPC9tbz48bXN0eWxlIGRpc3BsYXlzdHlsZT0iZmFsc2UiPjxtZnJhYyBiZXZlbGxlZD0idHJ1ZSI+PG1uPjE8L21uPjxtbj4yPC9tbj48L21mcmFjPjwvbXN0eWxlPjwvbXJvdz48L21zdXA+PG1vIG1hdGhjb2xvcj0iIzY2NjY2NiI+JiN4QTA7PC9tbz48bWkgbWF0aGNvbG9yPSIjNjY2NjY2Ij5BPC9taT48bW8gbWF0aGNvbG9yPSIjNjY2NjY2Ij4mI3hBMDs8L21vPjxtc3VwPjxtaSBtYXRoY29sb3I9IiM2NjY2NjYiPkQ8L21pPjxtc3R5bGUgZGlzcGxheXN0eWxlPSJmYWxzZSIgbWF0aGNvbG9yPSIjNjY2NjY2Ij48bWZyYWMgYmV2ZWxsZWQ9InRydWUiPjxtbj4xPC9tbj48bW4+MjwvbW4+PC9tZnJhYz48L21zdHlsZT48L21zdXA+PC9tc3R5bGU+PC9tYXRoPhp43MMAAAAASUVORK5CYII=\&quot;,\&quot;slideId\&quot;:308,\&quot;accessibleText\&quot;:\&quot;A 有 双点 在上方 空格 等于 空格 D 的 负 斜角 二分之一 次方 空格 A 空格 D 的 斜角 二分之一 次方\&quot;,\&quot;imageHeight\&quot;:17.44}]&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191</TotalTime>
  <Words>1478</Words>
  <Application>Microsoft Office PowerPoint</Application>
  <PresentationFormat>宽屏</PresentationFormat>
  <Paragraphs>380</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Adobe Gothic Std B</vt:lpstr>
      <vt:lpstr>微软雅黑</vt:lpstr>
      <vt:lpstr>Arial</vt:lpstr>
      <vt:lpstr>Cambria Math</vt:lpstr>
      <vt:lpstr>Century Gothic</vt:lpstr>
      <vt:lpstr>Times New Roman</vt:lpstr>
      <vt:lpstr>主题5</vt:lpstr>
      <vt:lpstr>PowerPoint 演示文稿</vt:lpstr>
      <vt:lpstr>PowerPoint 演示文稿</vt:lpstr>
      <vt:lpstr>PowerPoint 演示文稿</vt:lpstr>
      <vt:lpstr>Ego-Facebook Dataset</vt:lpstr>
      <vt:lpstr>CORA Dataset</vt:lpstr>
      <vt:lpstr>PowerPoint 演示文稿</vt:lpstr>
      <vt:lpstr>Community Mining</vt:lpstr>
      <vt:lpstr>Community Mining</vt:lpstr>
      <vt:lpstr>Community Mining</vt:lpstr>
      <vt:lpstr>PowerPoint 演示文稿</vt:lpstr>
      <vt:lpstr>Node Centrality</vt:lpstr>
      <vt:lpstr>Node Centrality</vt:lpstr>
      <vt:lpstr>Node Centrality</vt:lpstr>
      <vt:lpstr>Node Centrality</vt:lpstr>
      <vt:lpstr>Metrics</vt:lpstr>
      <vt:lpstr>Network Structure Evolution</vt:lpstr>
      <vt:lpstr>PowerPoint 演示文稿</vt:lpstr>
      <vt:lpstr>Link prediction</vt:lpstr>
      <vt:lpstr>Link prediction</vt:lpstr>
      <vt:lpstr>Graph Convolutional Networks</vt:lpstr>
      <vt:lpstr>Graph Convolutional Networks</vt:lpstr>
      <vt:lpstr>Graph Convolutional Networks</vt:lpstr>
      <vt:lpstr>Variational Graph Auto-Encoders</vt:lpstr>
      <vt:lpstr>Variational Graph Auto-Encoders</vt:lpstr>
      <vt:lpstr>Variational Graph Auto-Encoders</vt:lpstr>
      <vt:lpstr>PowerPoint 演示文稿</vt:lpstr>
      <vt:lpstr>Node classification</vt:lpstr>
      <vt:lpstr>Node classification</vt:lpstr>
      <vt:lpstr>Node classification</vt:lpstr>
      <vt:lpstr>Node classification</vt:lpstr>
      <vt:lpstr>Node classification</vt:lpstr>
      <vt:lpstr>Node classification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 永鸿</dc:creator>
  <cp:lastModifiedBy>bo li</cp:lastModifiedBy>
  <cp:revision>34</cp:revision>
  <dcterms:created xsi:type="dcterms:W3CDTF">2018-10-08T12:30:00Z</dcterms:created>
  <dcterms:modified xsi:type="dcterms:W3CDTF">2025-01-02T01:02:14Z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0D425906642C4F0987F6875D12D9C86D_13</vt:lpwstr>
  </property>
  <property fmtid="{D5CDD505-2E9C-101B-9397-08002B2CF9AE}" pid="3" name="KSOProductBuildVer">
    <vt:lpwstr>2052-12.1.0.19770</vt:lpwstr>
  </property>
</Properties>
</file>